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01E51D-3703-462C-9B2F-546DFB9A4BDB}" type="datetimeFigureOut">
              <a:rPr lang="el-GR" smtClean="0"/>
              <a:pPr/>
              <a:t>9/6/2013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72F116-A97A-455C-899F-248BC77E2FE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B72F116-A97A-455C-899F-248BC77E2FEA}"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7B76702D-8102-46AB-945C-3549453F3084}" type="datetimeFigureOut">
              <a:rPr lang="el-GR" smtClean="0"/>
              <a:pPr/>
              <a:t>9/6/2013</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4A8A943B-E62A-43B7-A9A8-25794BC06180}"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B76702D-8102-46AB-945C-3549453F3084}" type="datetimeFigureOut">
              <a:rPr lang="el-GR" smtClean="0"/>
              <a:pPr/>
              <a:t>9/6/2013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A8A943B-E62A-43B7-A9A8-25794BC0618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B76702D-8102-46AB-945C-3549453F3084}" type="datetimeFigureOut">
              <a:rPr lang="el-GR" smtClean="0"/>
              <a:pPr/>
              <a:t>9/6/2013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A8A943B-E62A-43B7-A9A8-25794BC0618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B76702D-8102-46AB-945C-3549453F3084}" type="datetimeFigureOut">
              <a:rPr lang="el-GR" smtClean="0"/>
              <a:pPr/>
              <a:t>9/6/2013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A8A943B-E62A-43B7-A9A8-25794BC0618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7B76702D-8102-46AB-945C-3549453F3084}" type="datetimeFigureOut">
              <a:rPr lang="el-GR" smtClean="0"/>
              <a:pPr/>
              <a:t>9/6/2013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A8A943B-E62A-43B7-A9A8-25794BC06180}"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B76702D-8102-46AB-945C-3549453F3084}" type="datetimeFigureOut">
              <a:rPr lang="el-GR" smtClean="0"/>
              <a:pPr/>
              <a:t>9/6/2013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A8A943B-E62A-43B7-A9A8-25794BC0618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7B76702D-8102-46AB-945C-3549453F3084}" type="datetimeFigureOut">
              <a:rPr lang="el-GR" smtClean="0"/>
              <a:pPr/>
              <a:t>9/6/2013</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4A8A943B-E62A-43B7-A9A8-25794BC0618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7B76702D-8102-46AB-945C-3549453F3084}" type="datetimeFigureOut">
              <a:rPr lang="el-GR" smtClean="0"/>
              <a:pPr/>
              <a:t>9/6/2013</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4A8A943B-E62A-43B7-A9A8-25794BC0618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7B76702D-8102-46AB-945C-3549453F3084}" type="datetimeFigureOut">
              <a:rPr lang="el-GR" smtClean="0"/>
              <a:pPr/>
              <a:t>9/6/2013</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4A8A943B-E62A-43B7-A9A8-25794BC06180}"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B76702D-8102-46AB-945C-3549453F3084}" type="datetimeFigureOut">
              <a:rPr lang="el-GR" smtClean="0"/>
              <a:pPr/>
              <a:t>9/6/2013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A8A943B-E62A-43B7-A9A8-25794BC0618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7B76702D-8102-46AB-945C-3549453F3084}" type="datetimeFigureOut">
              <a:rPr lang="el-GR" smtClean="0"/>
              <a:pPr/>
              <a:t>9/6/2013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A8A943B-E62A-43B7-A9A8-25794BC06180}"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B76702D-8102-46AB-945C-3549453F3084}" type="datetimeFigureOut">
              <a:rPr lang="el-GR" smtClean="0"/>
              <a:pPr/>
              <a:t>9/6/2013</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A8A943B-E62A-43B7-A9A8-25794BC06180}"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l.wikipedia.org/wiki/%CE%A0%CE%B1%CF%81%CE%B1%CF%84%CE%B7%CF%81%CE%B7%CF%84%CE%B9%CE%BA%CF%8C%CF%84%CE%B7%CF%84%CE%B1" TargetMode="External"/><Relationship Id="rId7" Type="http://schemas.openxmlformats.org/officeDocument/2006/relationships/hyperlink" Target="http://el.wikipedia.org/wiki/%CE%9F%CE%B4%CE%B9%CE%BA%CE%AE_%CE%B1%CF%83%CF%86%CE%AC%CE%BB%CE%B5%CE%B9%CE%B1" TargetMode="External"/><Relationship Id="rId2" Type="http://schemas.openxmlformats.org/officeDocument/2006/relationships/hyperlink" Target="http://www.facebook.com/l.php?u=http://digitalschool-admin.minedu.gov.gr/modules/ebook/show.php/DSGYM-A103/369/2468,9433/&amp;h=UAQEvaYx4" TargetMode="External"/><Relationship Id="rId1" Type="http://schemas.openxmlformats.org/officeDocument/2006/relationships/slideLayout" Target="../slideLayouts/slideLayout1.xml"/><Relationship Id="rId6" Type="http://schemas.openxmlformats.org/officeDocument/2006/relationships/hyperlink" Target="http://www.slideshare.net/cgotzar/ss-2145558" TargetMode="External"/><Relationship Id="rId5" Type="http://schemas.openxmlformats.org/officeDocument/2006/relationships/hyperlink" Target="http://thanos713.webnode.gr/products/xronos-antidrasis-apostasi-asfaleias/" TargetMode="External"/><Relationship Id="rId4" Type="http://schemas.openxmlformats.org/officeDocument/2006/relationships/hyperlink" Target="http://el.wikipedia.org/wiki/%CE%A3%CF%85%CE%B6%CE%AE%CF%84%CE%B7%CF%83%CE%B7:%CE%A0%CE%B1%CF%81%CE%B1%CF%84%CE%B7%CF%81%CE%B7%CF%84%CE%B9%CE%BA%CF%8C%CF%84%CE%B7%CF%84%CE%B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1643042" y="0"/>
            <a:ext cx="6766959"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5400" b="1" cap="none" spc="0" dirty="0" smtClean="0">
                <a:ln>
                  <a:prstDash val="solid"/>
                </a:ln>
                <a:effectLst>
                  <a:outerShdw blurRad="88000" dist="50800" dir="5040000" algn="tl">
                    <a:schemeClr val="accent4">
                      <a:tint val="80000"/>
                      <a:satMod val="250000"/>
                      <a:alpha val="45000"/>
                    </a:schemeClr>
                  </a:outerShdw>
                </a:effectLst>
              </a:rPr>
              <a:t>Χρόνος Αντίδρασης</a:t>
            </a:r>
            <a:endParaRPr lang="el-GR" sz="5400" b="1" cap="none" spc="0" dirty="0">
              <a:ln>
                <a:prstDash val="solid"/>
              </a:ln>
              <a:effectLst>
                <a:outerShdw blurRad="88000" dist="50800" dir="5040000" algn="tl">
                  <a:schemeClr val="accent4">
                    <a:tint val="80000"/>
                    <a:satMod val="250000"/>
                    <a:alpha val="45000"/>
                  </a:schemeClr>
                </a:outerShdw>
              </a:effectLst>
            </a:endParaRPr>
          </a:p>
        </p:txBody>
      </p:sp>
      <p:sp>
        <p:nvSpPr>
          <p:cNvPr id="11" name="10 - Ορθογώνιο"/>
          <p:cNvSpPr/>
          <p:nvPr/>
        </p:nvSpPr>
        <p:spPr>
          <a:xfrm>
            <a:off x="0" y="4786322"/>
            <a:ext cx="5214974" cy="369332"/>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b="1" cap="none" spc="0" dirty="0" smtClean="0">
                <a:ln>
                  <a:prstDash val="solid"/>
                </a:ln>
                <a:effectLst>
                  <a:outerShdw blurRad="88000" dist="50800" dir="5040000" algn="tl">
                    <a:schemeClr val="accent4">
                      <a:tint val="80000"/>
                      <a:satMod val="250000"/>
                      <a:alpha val="45000"/>
                    </a:schemeClr>
                  </a:outerShdw>
                </a:effectLst>
              </a:rPr>
              <a:t>Επιμελήθηκαν οι μαθητές</a:t>
            </a:r>
            <a:endParaRPr lang="el-GR" b="1" cap="none" spc="0" dirty="0">
              <a:ln>
                <a:prstDash val="solid"/>
              </a:ln>
              <a:effectLst>
                <a:outerShdw blurRad="88000" dist="50800" dir="5040000" algn="tl">
                  <a:schemeClr val="accent4">
                    <a:tint val="80000"/>
                    <a:satMod val="250000"/>
                    <a:alpha val="45000"/>
                  </a:schemeClr>
                </a:outerShdw>
              </a:effectLst>
            </a:endParaRPr>
          </a:p>
        </p:txBody>
      </p:sp>
      <p:sp>
        <p:nvSpPr>
          <p:cNvPr id="12" name="11 - Ορθογώνιο"/>
          <p:cNvSpPr/>
          <p:nvPr/>
        </p:nvSpPr>
        <p:spPr>
          <a:xfrm>
            <a:off x="4071934" y="4786322"/>
            <a:ext cx="2016899" cy="369332"/>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effectLst>
                  <a:outerShdw blurRad="88000" dist="50800" dir="5040000" algn="tl">
                    <a:schemeClr val="accent4">
                      <a:tint val="80000"/>
                      <a:satMod val="250000"/>
                      <a:alpha val="45000"/>
                    </a:schemeClr>
                  </a:outerShdw>
                </a:effectLst>
              </a:rPr>
              <a:t>:</a:t>
            </a:r>
            <a:r>
              <a:rPr lang="el-GR" b="1" dirty="0" err="1" smtClean="0">
                <a:ln>
                  <a:prstDash val="solid"/>
                </a:ln>
                <a:effectLst>
                  <a:outerShdw blurRad="88000" dist="50800" dir="5040000" algn="tl">
                    <a:schemeClr val="accent4">
                      <a:tint val="80000"/>
                      <a:satMod val="250000"/>
                      <a:alpha val="45000"/>
                    </a:schemeClr>
                  </a:outerShdw>
                </a:effectLst>
              </a:rPr>
              <a:t>Ναζλίδου</a:t>
            </a:r>
            <a:r>
              <a:rPr lang="el-GR" b="1" dirty="0" smtClean="0">
                <a:ln>
                  <a:prstDash val="solid"/>
                </a:ln>
                <a:effectLst>
                  <a:outerShdw blurRad="88000" dist="50800" dir="5040000" algn="tl">
                    <a:schemeClr val="accent4">
                      <a:tint val="80000"/>
                      <a:satMod val="250000"/>
                      <a:alpha val="45000"/>
                    </a:schemeClr>
                  </a:outerShdw>
                </a:effectLst>
              </a:rPr>
              <a:t> </a:t>
            </a:r>
            <a:r>
              <a:rPr lang="el-GR" b="1" dirty="0" err="1" smtClean="0">
                <a:ln>
                  <a:prstDash val="solid"/>
                </a:ln>
                <a:effectLst>
                  <a:outerShdw blurRad="88000" dist="50800" dir="5040000" algn="tl">
                    <a:schemeClr val="accent4">
                      <a:tint val="80000"/>
                      <a:satMod val="250000"/>
                      <a:alpha val="45000"/>
                    </a:schemeClr>
                  </a:outerShdw>
                </a:effectLst>
              </a:rPr>
              <a:t>Ιωαννα</a:t>
            </a:r>
            <a:endParaRPr lang="el-GR" b="1" cap="none" spc="0" dirty="0">
              <a:ln>
                <a:prstDash val="solid"/>
              </a:ln>
              <a:effectLst>
                <a:outerShdw blurRad="88000" dist="50800" dir="5040000" algn="tl">
                  <a:schemeClr val="accent4">
                    <a:tint val="80000"/>
                    <a:satMod val="250000"/>
                    <a:alpha val="45000"/>
                  </a:schemeClr>
                </a:outerShdw>
              </a:effectLst>
            </a:endParaRPr>
          </a:p>
        </p:txBody>
      </p:sp>
      <p:sp>
        <p:nvSpPr>
          <p:cNvPr id="13" name="12 - Ορθογώνιο"/>
          <p:cNvSpPr/>
          <p:nvPr/>
        </p:nvSpPr>
        <p:spPr>
          <a:xfrm>
            <a:off x="4143372" y="5072074"/>
            <a:ext cx="1899239" cy="369332"/>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b="1" dirty="0" smtClean="0">
                <a:ln>
                  <a:prstDash val="solid"/>
                </a:ln>
                <a:effectLst>
                  <a:outerShdw blurRad="88000" dist="50800" dir="5040000" algn="tl">
                    <a:schemeClr val="accent4">
                      <a:tint val="80000"/>
                      <a:satMod val="250000"/>
                      <a:alpha val="45000"/>
                    </a:schemeClr>
                  </a:outerShdw>
                </a:effectLst>
              </a:rPr>
              <a:t>Νότας Νικόλαος</a:t>
            </a:r>
            <a:endParaRPr lang="el-GR" b="1" cap="none" spc="0" dirty="0">
              <a:ln>
                <a:prstDash val="solid"/>
              </a:ln>
              <a:effectLst>
                <a:outerShdw blurRad="88000" dist="50800" dir="5040000" algn="tl">
                  <a:schemeClr val="accent4">
                    <a:tint val="80000"/>
                    <a:satMod val="250000"/>
                    <a:alpha val="45000"/>
                  </a:schemeClr>
                </a:outerShdw>
              </a:effectLst>
            </a:endParaRPr>
          </a:p>
        </p:txBody>
      </p:sp>
      <p:sp>
        <p:nvSpPr>
          <p:cNvPr id="14" name="13 - Ορθογώνιο"/>
          <p:cNvSpPr/>
          <p:nvPr/>
        </p:nvSpPr>
        <p:spPr>
          <a:xfrm>
            <a:off x="4143372" y="5357826"/>
            <a:ext cx="2264531" cy="369332"/>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b="1" dirty="0" err="1" smtClean="0">
                <a:ln>
                  <a:prstDash val="solid"/>
                </a:ln>
                <a:effectLst>
                  <a:outerShdw blurRad="88000" dist="50800" dir="5040000" algn="tl">
                    <a:schemeClr val="accent4">
                      <a:tint val="80000"/>
                      <a:satMod val="250000"/>
                      <a:alpha val="45000"/>
                    </a:schemeClr>
                  </a:outerShdw>
                </a:effectLst>
              </a:rPr>
              <a:t>Μιχαιλίδου</a:t>
            </a:r>
            <a:r>
              <a:rPr lang="el-GR" b="1" dirty="0" smtClean="0">
                <a:ln>
                  <a:prstDash val="solid"/>
                </a:ln>
                <a:effectLst>
                  <a:outerShdw blurRad="88000" dist="50800" dir="5040000" algn="tl">
                    <a:schemeClr val="accent4">
                      <a:tint val="80000"/>
                      <a:satMod val="250000"/>
                      <a:alpha val="45000"/>
                    </a:schemeClr>
                  </a:outerShdw>
                </a:effectLst>
              </a:rPr>
              <a:t> </a:t>
            </a:r>
            <a:r>
              <a:rPr lang="el-GR" b="1" dirty="0" err="1" smtClean="0">
                <a:ln>
                  <a:prstDash val="solid"/>
                </a:ln>
                <a:effectLst>
                  <a:outerShdw blurRad="88000" dist="50800" dir="5040000" algn="tl">
                    <a:schemeClr val="accent4">
                      <a:tint val="80000"/>
                      <a:satMod val="250000"/>
                      <a:alpha val="45000"/>
                    </a:schemeClr>
                  </a:outerShdw>
                </a:effectLst>
              </a:rPr>
              <a:t>Σουμέλα</a:t>
            </a:r>
            <a:endParaRPr lang="el-GR" b="1" cap="none" spc="0" dirty="0">
              <a:ln>
                <a:prstDash val="solid"/>
              </a:ln>
              <a:effectLst>
                <a:outerShdw blurRad="88000" dist="50800" dir="5040000" algn="tl">
                  <a:schemeClr val="accent4">
                    <a:tint val="80000"/>
                    <a:satMod val="250000"/>
                    <a:alpha val="45000"/>
                  </a:schemeClr>
                </a:outerShdw>
              </a:effectLst>
            </a:endParaRPr>
          </a:p>
        </p:txBody>
      </p:sp>
      <p:sp>
        <p:nvSpPr>
          <p:cNvPr id="15" name="14 - Ορθογώνιο"/>
          <p:cNvSpPr/>
          <p:nvPr/>
        </p:nvSpPr>
        <p:spPr>
          <a:xfrm>
            <a:off x="4143372" y="5643578"/>
            <a:ext cx="2900088" cy="369332"/>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b="1" cap="none" spc="0" dirty="0" err="1" smtClean="0">
                <a:ln>
                  <a:prstDash val="solid"/>
                </a:ln>
                <a:effectLst>
                  <a:outerShdw blurRad="88000" dist="50800" dir="5040000" algn="tl">
                    <a:schemeClr val="accent4">
                      <a:tint val="80000"/>
                      <a:satMod val="250000"/>
                      <a:alpha val="45000"/>
                    </a:schemeClr>
                  </a:outerShdw>
                </a:effectLst>
              </a:rPr>
              <a:t>Παπαχριστοδούλου</a:t>
            </a:r>
            <a:r>
              <a:rPr lang="el-GR" b="1" cap="none" spc="0" dirty="0" smtClean="0">
                <a:ln>
                  <a:prstDash val="solid"/>
                </a:ln>
                <a:effectLst>
                  <a:outerShdw blurRad="88000" dist="50800" dir="5040000" algn="tl">
                    <a:schemeClr val="accent4">
                      <a:tint val="80000"/>
                      <a:satMod val="250000"/>
                      <a:alpha val="45000"/>
                    </a:schemeClr>
                  </a:outerShdw>
                </a:effectLst>
              </a:rPr>
              <a:t> Δανάη</a:t>
            </a:r>
            <a:endParaRPr lang="el-GR" b="1" cap="none" spc="0" dirty="0">
              <a:ln>
                <a:prstDash val="solid"/>
              </a:ln>
              <a:effectLst>
                <a:outerShdw blurRad="88000" dist="50800" dir="5040000" algn="tl">
                  <a:schemeClr val="accent4">
                    <a:tint val="80000"/>
                    <a:satMod val="250000"/>
                    <a:alpha val="45000"/>
                  </a:schemeClr>
                </a:outerShdw>
              </a:effectLst>
            </a:endParaRPr>
          </a:p>
        </p:txBody>
      </p:sp>
      <p:sp>
        <p:nvSpPr>
          <p:cNvPr id="16" name="15 - Ορθογώνιο"/>
          <p:cNvSpPr/>
          <p:nvPr/>
        </p:nvSpPr>
        <p:spPr>
          <a:xfrm>
            <a:off x="4143372" y="5929330"/>
            <a:ext cx="2376163" cy="369332"/>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b="1" dirty="0" err="1" smtClean="0">
                <a:ln>
                  <a:prstDash val="solid"/>
                </a:ln>
                <a:effectLst>
                  <a:outerShdw blurRad="88000" dist="50800" dir="5040000" algn="tl">
                    <a:schemeClr val="accent4">
                      <a:tint val="80000"/>
                      <a:satMod val="250000"/>
                      <a:alpha val="45000"/>
                    </a:schemeClr>
                  </a:outerShdw>
                </a:effectLst>
              </a:rPr>
              <a:t>Παπαγιάννης</a:t>
            </a:r>
            <a:r>
              <a:rPr lang="el-GR" b="1" dirty="0" smtClean="0">
                <a:ln>
                  <a:prstDash val="solid"/>
                </a:ln>
                <a:effectLst>
                  <a:outerShdw blurRad="88000" dist="50800" dir="5040000" algn="tl">
                    <a:schemeClr val="accent4">
                      <a:tint val="80000"/>
                      <a:satMod val="250000"/>
                      <a:alpha val="45000"/>
                    </a:schemeClr>
                  </a:outerShdw>
                </a:effectLst>
              </a:rPr>
              <a:t> Κώστας</a:t>
            </a:r>
            <a:endParaRPr lang="el-GR" b="1" cap="none" spc="0" dirty="0">
              <a:ln>
                <a:prstDash val="solid"/>
              </a:ln>
              <a:effectLst>
                <a:outerShdw blurRad="88000" dist="50800" dir="5040000" algn="tl">
                  <a:schemeClr val="accent4">
                    <a:tint val="80000"/>
                    <a:satMod val="250000"/>
                    <a:alpha val="45000"/>
                  </a:schemeClr>
                </a:outerShdw>
              </a:effectLst>
            </a:endParaRPr>
          </a:p>
        </p:txBody>
      </p:sp>
      <p:pic>
        <p:nvPicPr>
          <p:cNvPr id="18" name="17 - Εικόνα" descr="602032_630943723587658_1667265142_n.jpg"/>
          <p:cNvPicPr>
            <a:picLocks noChangeAspect="1"/>
          </p:cNvPicPr>
          <p:nvPr/>
        </p:nvPicPr>
        <p:blipFill>
          <a:blip r:embed="rId3"/>
          <a:stretch>
            <a:fillRect/>
          </a:stretch>
        </p:blipFill>
        <p:spPr>
          <a:xfrm>
            <a:off x="2500298" y="857232"/>
            <a:ext cx="4586144" cy="3714776"/>
          </a:xfrm>
          <a:prstGeom prst="rect">
            <a:avLst/>
          </a:prstGeom>
        </p:spPr>
      </p:pic>
      <p:sp>
        <p:nvSpPr>
          <p:cNvPr id="10" name="9 - TextBox"/>
          <p:cNvSpPr txBox="1"/>
          <p:nvPr/>
        </p:nvSpPr>
        <p:spPr>
          <a:xfrm>
            <a:off x="1071538" y="4429132"/>
            <a:ext cx="1143008" cy="369332"/>
          </a:xfrm>
          <a:prstGeom prst="rect">
            <a:avLst/>
          </a:prstGeom>
          <a:noFill/>
        </p:spPr>
        <p:txBody>
          <a:bodyPr wrap="square" rtlCol="0">
            <a:spAutoFit/>
          </a:bodyPr>
          <a:lstStyle/>
          <a:p>
            <a:pPr algn="ctr"/>
            <a:r>
              <a:rPr lang="el-GR" i="1" dirty="0" smtClean="0">
                <a:solidFill>
                  <a:schemeClr val="accent4">
                    <a:lumMod val="50000"/>
                  </a:schemeClr>
                </a:solidFill>
              </a:rPr>
              <a:t>Τμήμα</a:t>
            </a:r>
            <a:r>
              <a:rPr lang="en-US" i="1" dirty="0" smtClean="0">
                <a:solidFill>
                  <a:schemeClr val="accent4">
                    <a:lumMod val="50000"/>
                  </a:schemeClr>
                </a:solidFill>
              </a:rPr>
              <a:t>:A4</a:t>
            </a:r>
            <a:endParaRPr lang="el-GR" i="1"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428728" y="142852"/>
            <a:ext cx="7436395" cy="830997"/>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4800" b="1" cap="none" spc="0" dirty="0" smtClean="0">
                <a:ln>
                  <a:prstDash val="solid"/>
                </a:ln>
                <a:effectLst>
                  <a:outerShdw blurRad="88000" dist="50800" dir="5040000" algn="tl">
                    <a:schemeClr val="accent4">
                      <a:tint val="80000"/>
                      <a:satMod val="250000"/>
                      <a:alpha val="45000"/>
                    </a:schemeClr>
                  </a:outerShdw>
                </a:effectLst>
              </a:rPr>
              <a:t>Τι είναι χρόνος αντίδρασης</a:t>
            </a:r>
            <a:endParaRPr lang="el-GR" sz="4800" b="1" cap="none" spc="0" dirty="0">
              <a:ln>
                <a:prstDash val="solid"/>
              </a:ln>
              <a:effectLst>
                <a:outerShdw blurRad="88000" dist="50800" dir="5040000" algn="tl">
                  <a:schemeClr val="accent4">
                    <a:tint val="80000"/>
                    <a:satMod val="250000"/>
                    <a:alpha val="45000"/>
                  </a:schemeClr>
                </a:outerShdw>
              </a:effectLst>
            </a:endParaRPr>
          </a:p>
        </p:txBody>
      </p:sp>
      <p:sp>
        <p:nvSpPr>
          <p:cNvPr id="5" name="4 - TextBox"/>
          <p:cNvSpPr txBox="1"/>
          <p:nvPr/>
        </p:nvSpPr>
        <p:spPr>
          <a:xfrm>
            <a:off x="1071538" y="1714488"/>
            <a:ext cx="8072462" cy="307777"/>
          </a:xfrm>
          <a:prstGeom prst="rect">
            <a:avLst/>
          </a:prstGeom>
          <a:noFill/>
        </p:spPr>
        <p:txBody>
          <a:bodyPr wrap="square" rtlCol="0">
            <a:spAutoFit/>
          </a:bodyPr>
          <a:lstStyle/>
          <a:p>
            <a:pPr>
              <a:buFont typeface="Wingdings" pitchFamily="2" charset="2"/>
              <a:buChar char="Ø"/>
            </a:pPr>
            <a:r>
              <a:rPr lang="el-GR" sz="1400" i="1" dirty="0" smtClean="0"/>
              <a:t>Είναι  η ικανότητα να αντιδρά κανείς στο μικρότερο δυνατό χρόνο σε ένα ερέθισμα.</a:t>
            </a:r>
            <a:endParaRPr lang="el-GR" sz="1400" i="1" dirty="0"/>
          </a:p>
        </p:txBody>
      </p:sp>
      <p:sp>
        <p:nvSpPr>
          <p:cNvPr id="8" name="7 - TextBox"/>
          <p:cNvSpPr txBox="1"/>
          <p:nvPr/>
        </p:nvSpPr>
        <p:spPr>
          <a:xfrm>
            <a:off x="928662" y="857232"/>
            <a:ext cx="7929586" cy="523220"/>
          </a:xfrm>
          <a:prstGeom prst="rect">
            <a:avLst/>
          </a:prstGeom>
          <a:noFill/>
        </p:spPr>
        <p:txBody>
          <a:bodyPr wrap="square" rtlCol="0">
            <a:spAutoFit/>
          </a:bodyPr>
          <a:lstStyle/>
          <a:p>
            <a:pPr>
              <a:buFont typeface="Wingdings" pitchFamily="2" charset="2"/>
              <a:buChar char="Ø"/>
            </a:pPr>
            <a:r>
              <a:rPr lang="el-GR" sz="1400" i="1" dirty="0" smtClean="0"/>
              <a:t>Είναι  ο χρόνος μεταξύ της αποκάλυψης ενός ερεθίσματος και της αντίδρασης ,αφού ο εξεταζόμενος έχει ενημερωθεί να αντιδράσει όσο πιο γρήγορα γίνεται.</a:t>
            </a:r>
            <a:endParaRPr lang="el-GR" sz="1400" i="1" dirty="0"/>
          </a:p>
        </p:txBody>
      </p:sp>
      <p:sp>
        <p:nvSpPr>
          <p:cNvPr id="11" name="10 - Ορθογώνιο"/>
          <p:cNvSpPr/>
          <p:nvPr/>
        </p:nvSpPr>
        <p:spPr>
          <a:xfrm>
            <a:off x="2428860" y="1285860"/>
            <a:ext cx="3786214" cy="477054"/>
          </a:xfrm>
          <a:prstGeom prst="rect">
            <a:avLst/>
          </a:prstGeom>
          <a:noFill/>
          <a:ln>
            <a:solidFill>
              <a:schemeClr val="bg1"/>
            </a:solidFill>
          </a:ln>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2400" i="1" cap="none" spc="0" dirty="0" smtClean="0">
                <a:ln>
                  <a:prstDash val="solid"/>
                </a:ln>
                <a:effectLst>
                  <a:outerShdw blurRad="88000" dist="50800" dir="5040000" algn="tl">
                    <a:schemeClr val="accent4">
                      <a:tint val="80000"/>
                      <a:satMod val="250000"/>
                      <a:alpha val="45000"/>
                    </a:schemeClr>
                  </a:outerShdw>
                </a:effectLst>
              </a:rPr>
              <a:t>Ταχύτητα Αντίδρασης</a:t>
            </a:r>
            <a:endParaRPr lang="el-GR" sz="2400" i="1" cap="none" spc="0" dirty="0">
              <a:ln>
                <a:prstDash val="solid"/>
              </a:ln>
              <a:effectLst>
                <a:outerShdw blurRad="88000" dist="50800" dir="5040000" algn="tl">
                  <a:schemeClr val="accent4">
                    <a:tint val="80000"/>
                    <a:satMod val="250000"/>
                    <a:alpha val="45000"/>
                  </a:schemeClr>
                </a:outerShdw>
              </a:effectLst>
            </a:endParaRPr>
          </a:p>
        </p:txBody>
      </p:sp>
      <p:sp>
        <p:nvSpPr>
          <p:cNvPr id="12" name="11 - TextBox"/>
          <p:cNvSpPr txBox="1"/>
          <p:nvPr/>
        </p:nvSpPr>
        <p:spPr>
          <a:xfrm>
            <a:off x="1071538" y="2000240"/>
            <a:ext cx="8072462" cy="523220"/>
          </a:xfrm>
          <a:prstGeom prst="rect">
            <a:avLst/>
          </a:prstGeom>
          <a:noFill/>
        </p:spPr>
        <p:txBody>
          <a:bodyPr wrap="square" rtlCol="0">
            <a:spAutoFit/>
          </a:bodyPr>
          <a:lstStyle/>
          <a:p>
            <a:pPr>
              <a:buFont typeface="Wingdings" pitchFamily="2" charset="2"/>
              <a:buChar char="Ø"/>
            </a:pPr>
            <a:r>
              <a:rPr lang="el-GR" sz="1400" i="1" dirty="0" smtClean="0"/>
              <a:t>Ερέθισμα-κεντρικό νευρικό σύστημα-επεξεργασία στα κινητικά κέντρα του εγκεφάλου και της παρεγκεφαλίδας-εντολή στις μυϊκές ίνες-λανθάνων χρόνος αντίδρασης στο ερέθισμα.</a:t>
            </a:r>
            <a:endParaRPr lang="el-GR" sz="1400" i="1" dirty="0"/>
          </a:p>
        </p:txBody>
      </p:sp>
      <p:sp>
        <p:nvSpPr>
          <p:cNvPr id="13" name="12 - Ορθογώνιο"/>
          <p:cNvSpPr/>
          <p:nvPr/>
        </p:nvSpPr>
        <p:spPr>
          <a:xfrm>
            <a:off x="1785918" y="2500306"/>
            <a:ext cx="6362384" cy="461665"/>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2400" cap="none" spc="0" dirty="0" smtClean="0">
                <a:ln>
                  <a:prstDash val="solid"/>
                </a:ln>
                <a:effectLst>
                  <a:outerShdw blurRad="88000" dist="50800" dir="5040000" algn="tl">
                    <a:schemeClr val="accent4">
                      <a:tint val="80000"/>
                      <a:satMod val="250000"/>
                      <a:alpha val="45000"/>
                    </a:schemeClr>
                  </a:outerShdw>
                </a:effectLst>
              </a:rPr>
              <a:t>Χρόνος Αντίδρασης σε διαφορετικά ερεθίσματα</a:t>
            </a:r>
            <a:endParaRPr lang="el-GR" sz="2400" cap="none" spc="0" dirty="0">
              <a:ln>
                <a:prstDash val="solid"/>
              </a:ln>
              <a:effectLst>
                <a:outerShdw blurRad="88000" dist="50800" dir="5040000" algn="tl">
                  <a:schemeClr val="accent4">
                    <a:tint val="80000"/>
                    <a:satMod val="250000"/>
                    <a:alpha val="45000"/>
                  </a:schemeClr>
                </a:outerShdw>
              </a:effectLst>
            </a:endParaRPr>
          </a:p>
        </p:txBody>
      </p:sp>
      <p:sp>
        <p:nvSpPr>
          <p:cNvPr id="14" name="13 - TextBox"/>
          <p:cNvSpPr txBox="1"/>
          <p:nvPr/>
        </p:nvSpPr>
        <p:spPr>
          <a:xfrm>
            <a:off x="1071538" y="3000372"/>
            <a:ext cx="3429024" cy="523220"/>
          </a:xfrm>
          <a:prstGeom prst="rect">
            <a:avLst/>
          </a:prstGeom>
          <a:noFill/>
        </p:spPr>
        <p:txBody>
          <a:bodyPr wrap="square" rtlCol="0">
            <a:spAutoFit/>
          </a:bodyPr>
          <a:lstStyle/>
          <a:p>
            <a:pPr>
              <a:buFont typeface="Wingdings" pitchFamily="2" charset="2"/>
              <a:buChar char="Ø"/>
            </a:pPr>
            <a:r>
              <a:rPr lang="el-GR" sz="1400" i="1" dirty="0" smtClean="0"/>
              <a:t>Τα ερεθίσματα αφής έχουν μικρότερο χρόνο</a:t>
            </a:r>
            <a:r>
              <a:rPr lang="en-US" sz="1400" i="1" dirty="0" smtClean="0"/>
              <a:t> </a:t>
            </a:r>
            <a:r>
              <a:rPr lang="el-GR" sz="1400" i="1" dirty="0" smtClean="0"/>
              <a:t>αντίδρασης.</a:t>
            </a:r>
            <a:endParaRPr lang="el-GR" sz="1400" i="1" dirty="0"/>
          </a:p>
        </p:txBody>
      </p:sp>
      <p:sp>
        <p:nvSpPr>
          <p:cNvPr id="15" name="14 - TextBox"/>
          <p:cNvSpPr txBox="1"/>
          <p:nvPr/>
        </p:nvSpPr>
        <p:spPr>
          <a:xfrm>
            <a:off x="1071538" y="3500438"/>
            <a:ext cx="3000396" cy="954107"/>
          </a:xfrm>
          <a:prstGeom prst="rect">
            <a:avLst/>
          </a:prstGeom>
          <a:noFill/>
        </p:spPr>
        <p:txBody>
          <a:bodyPr wrap="square" rtlCol="0">
            <a:spAutoFit/>
          </a:bodyPr>
          <a:lstStyle/>
          <a:p>
            <a:pPr>
              <a:buFont typeface="Wingdings" pitchFamily="2" charset="2"/>
              <a:buChar char="Ø"/>
            </a:pPr>
            <a:r>
              <a:rPr lang="el-GR" sz="1400" i="1" dirty="0" smtClean="0"/>
              <a:t>Οι μέσες τιμές αντίδρασης σε ακουστικά ερεθίσματα είναι </a:t>
            </a:r>
            <a:r>
              <a:rPr lang="en-US" sz="1400" i="1" dirty="0" smtClean="0"/>
              <a:t>0,13-0,16sec </a:t>
            </a:r>
            <a:r>
              <a:rPr lang="el-GR" sz="1400" i="1" dirty="0" smtClean="0"/>
              <a:t>σε άνδρες και </a:t>
            </a:r>
            <a:r>
              <a:rPr lang="en-US" sz="1400" i="1" dirty="0" smtClean="0"/>
              <a:t>0,14-0,17sec </a:t>
            </a:r>
            <a:r>
              <a:rPr lang="el-GR" sz="1400" i="1" dirty="0" smtClean="0"/>
              <a:t>σε γυναίκες.</a:t>
            </a:r>
            <a:endParaRPr lang="el-GR" sz="1400" i="1" dirty="0"/>
          </a:p>
        </p:txBody>
      </p:sp>
      <p:sp>
        <p:nvSpPr>
          <p:cNvPr id="16" name="15 - TextBox"/>
          <p:cNvSpPr txBox="1"/>
          <p:nvPr/>
        </p:nvSpPr>
        <p:spPr>
          <a:xfrm>
            <a:off x="1000100" y="4429132"/>
            <a:ext cx="2928958" cy="1384995"/>
          </a:xfrm>
          <a:prstGeom prst="rect">
            <a:avLst/>
          </a:prstGeom>
          <a:noFill/>
        </p:spPr>
        <p:txBody>
          <a:bodyPr wrap="square" rtlCol="0">
            <a:spAutoFit/>
          </a:bodyPr>
          <a:lstStyle/>
          <a:p>
            <a:pPr>
              <a:buFont typeface="Wingdings" pitchFamily="2" charset="2"/>
              <a:buChar char="Ø"/>
            </a:pPr>
            <a:r>
              <a:rPr lang="el-GR" sz="1400" i="1" dirty="0" smtClean="0"/>
              <a:t>Τα οπτικά ερεθίσματα(ερεθίσματα οδήγησης)</a:t>
            </a:r>
            <a:r>
              <a:rPr lang="en-US" sz="1400" i="1" dirty="0" smtClean="0"/>
              <a:t> </a:t>
            </a:r>
            <a:r>
              <a:rPr lang="el-GR" sz="1400" i="1" dirty="0" smtClean="0"/>
              <a:t>είναι λίγο πιο αργά από τα ακουστικά</a:t>
            </a:r>
            <a:r>
              <a:rPr lang="el-GR" sz="1400" i="1" dirty="0" smtClean="0"/>
              <a:t>. Η </a:t>
            </a:r>
            <a:r>
              <a:rPr lang="el-GR" sz="1400" i="1" dirty="0" smtClean="0"/>
              <a:t>μετατροπή της φωτεινής </a:t>
            </a:r>
            <a:r>
              <a:rPr lang="el-GR" sz="1400" i="1" dirty="0" err="1" smtClean="0"/>
              <a:t>ακτιν</a:t>
            </a:r>
            <a:r>
              <a:rPr lang="el-GR" sz="1400" i="1" dirty="0" smtClean="0"/>
              <a:t>. σε ερέθισμα στο Κ.Ν.Σ. (Κεντρικό Νευρικό Σύστημα) διαρκεί τουλάχιστον </a:t>
            </a:r>
            <a:r>
              <a:rPr lang="en-US" sz="1400" i="1" dirty="0" smtClean="0"/>
              <a:t>30msec </a:t>
            </a:r>
            <a:r>
              <a:rPr lang="el-GR" sz="1400" i="1" dirty="0" smtClean="0"/>
              <a:t>περισσότερο.</a:t>
            </a:r>
            <a:endParaRPr lang="el-GR" sz="1400" i="1" dirty="0"/>
          </a:p>
        </p:txBody>
      </p:sp>
      <p:pic>
        <p:nvPicPr>
          <p:cNvPr id="17" name="16 - Εικόνα" descr="slide-9-728.jpg"/>
          <p:cNvPicPr>
            <a:picLocks noChangeAspect="1"/>
          </p:cNvPicPr>
          <p:nvPr/>
        </p:nvPicPr>
        <p:blipFill>
          <a:blip r:embed="rId2"/>
          <a:stretch>
            <a:fillRect/>
          </a:stretch>
        </p:blipFill>
        <p:spPr>
          <a:xfrm>
            <a:off x="4929190" y="3071810"/>
            <a:ext cx="4095779" cy="307183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Ορθογώνιο"/>
          <p:cNvSpPr/>
          <p:nvPr/>
        </p:nvSpPr>
        <p:spPr>
          <a:xfrm>
            <a:off x="1214414" y="0"/>
            <a:ext cx="7795339" cy="64633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3600" b="1" dirty="0" smtClean="0">
                <a:ln>
                  <a:prstDash val="solid"/>
                </a:ln>
                <a:effectLst>
                  <a:outerShdw blurRad="88000" dist="50800" dir="5040000" algn="tl">
                    <a:schemeClr val="accent4">
                      <a:tint val="80000"/>
                      <a:satMod val="250000"/>
                      <a:alpha val="45000"/>
                    </a:schemeClr>
                  </a:outerShdw>
                </a:effectLst>
              </a:rPr>
              <a:t>Οδική ασφάλεια και ζώνες ασφαλείας</a:t>
            </a:r>
            <a:endParaRPr lang="el-GR" sz="3600" b="1" cap="none" spc="0" dirty="0" smtClean="0">
              <a:ln>
                <a:prstDash val="solid"/>
              </a:ln>
              <a:effectLst>
                <a:outerShdw blurRad="88000" dist="50800" dir="5040000" algn="tl">
                  <a:schemeClr val="accent4">
                    <a:tint val="80000"/>
                    <a:satMod val="250000"/>
                    <a:alpha val="45000"/>
                  </a:schemeClr>
                </a:outerShdw>
              </a:effectLst>
            </a:endParaRPr>
          </a:p>
        </p:txBody>
      </p:sp>
      <p:sp>
        <p:nvSpPr>
          <p:cNvPr id="3" name="2 - Ορθογώνιο"/>
          <p:cNvSpPr/>
          <p:nvPr/>
        </p:nvSpPr>
        <p:spPr>
          <a:xfrm>
            <a:off x="1071538" y="785794"/>
            <a:ext cx="4572000" cy="1323439"/>
          </a:xfrm>
          <a:prstGeom prst="rect">
            <a:avLst/>
          </a:prstGeom>
        </p:spPr>
        <p:txBody>
          <a:bodyPr>
            <a:spAutoFit/>
          </a:bodyPr>
          <a:lstStyle/>
          <a:p>
            <a:r>
              <a:rPr lang="el-GR" sz="1600" i="1" dirty="0" smtClean="0"/>
              <a:t>Η </a:t>
            </a:r>
            <a:r>
              <a:rPr lang="el-GR" sz="1600" b="1" i="1" dirty="0" smtClean="0"/>
              <a:t>Οδική ασφάλεια</a:t>
            </a:r>
            <a:r>
              <a:rPr lang="el-GR" sz="1600" i="1" dirty="0" smtClean="0"/>
              <a:t> έχει στόχους:</a:t>
            </a:r>
          </a:p>
          <a:p>
            <a:r>
              <a:rPr lang="el-GR" sz="1600" i="1" dirty="0" smtClean="0"/>
              <a:t>1)</a:t>
            </a:r>
            <a:r>
              <a:rPr lang="en-US" sz="1600" i="1" dirty="0" smtClean="0"/>
              <a:t>T</a:t>
            </a:r>
            <a:r>
              <a:rPr lang="el-GR" sz="1600" i="1" dirty="0" smtClean="0"/>
              <a:t>ην ασφαλή οδήγηση γενικά των οχημάτων, τροχοφόρων και μη,</a:t>
            </a:r>
          </a:p>
          <a:p>
            <a:r>
              <a:rPr lang="el-GR" sz="1600" i="1" dirty="0" smtClean="0"/>
              <a:t>2)την ασφαλή μεταφορά εμπορευμάτων με οχήματα,</a:t>
            </a:r>
          </a:p>
          <a:p>
            <a:r>
              <a:rPr lang="el-GR" sz="1600" i="1" dirty="0" smtClean="0"/>
              <a:t>3)την ασφαλή μετακίνηση των πεζών.</a:t>
            </a:r>
            <a:endParaRPr lang="el-GR" sz="1600" i="1" dirty="0"/>
          </a:p>
        </p:txBody>
      </p:sp>
      <p:sp>
        <p:nvSpPr>
          <p:cNvPr id="5" name="4 - Ορθογώνιο"/>
          <p:cNvSpPr/>
          <p:nvPr/>
        </p:nvSpPr>
        <p:spPr>
          <a:xfrm>
            <a:off x="1142976" y="2214554"/>
            <a:ext cx="4572000" cy="3570208"/>
          </a:xfrm>
          <a:prstGeom prst="rect">
            <a:avLst/>
          </a:prstGeom>
        </p:spPr>
        <p:txBody>
          <a:bodyPr>
            <a:spAutoFit/>
          </a:bodyPr>
          <a:lstStyle/>
          <a:p>
            <a:r>
              <a:rPr lang="el-GR" sz="1600" i="1" dirty="0" smtClean="0"/>
              <a:t>H οδική ασφάλεια αφορά όλους τους πολίτες, και όλοι πρέπει να βοηθήσουν να γίνουν οι δρόμοι ασφαλέστεροι. Αν και τα μέτρα που έχουν αναληφθεί μέχρι τώρα αποδείχτηκαν αποτελεσματικά, ο αριθμός των θανατηφόρων τροχαίων ατυχημάτων παραμένει ανεπίτρεπτα υψηλός στην Ευρωπαϊκή Ένωση: 1,3 εκατομμύρια τροχαία ατυχήματα ετησίως προκαλούν 43.000 θανάτους και 1,7 εκατομμύρια τραυματισμούς. Η συμπεριφορά των οδηγών θεωρείται η κυριότερη αιτία θνησιμότητας: υψηλές ταχύτητες, κατανάλωση αλκοόλ ή ναρκωτικών, κούραση, οδήγηση χωρίς ζώνη ασφάλειας ή χωρίς κράνος προστασίας, κ.λπ.</a:t>
            </a:r>
          </a:p>
          <a:p>
            <a:endParaRPr lang="el-GR" dirty="0"/>
          </a:p>
        </p:txBody>
      </p:sp>
      <p:sp>
        <p:nvSpPr>
          <p:cNvPr id="6" name="5 - Ορθογώνιο"/>
          <p:cNvSpPr/>
          <p:nvPr/>
        </p:nvSpPr>
        <p:spPr>
          <a:xfrm>
            <a:off x="1000100" y="5357826"/>
            <a:ext cx="3798412" cy="64633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3600" b="1" i="1" cap="none" spc="0" dirty="0" smtClean="0">
                <a:ln>
                  <a:prstDash val="solid"/>
                </a:ln>
                <a:effectLst>
                  <a:outerShdw blurRad="88000" dist="50800" dir="5040000" algn="tl">
                    <a:schemeClr val="accent4">
                      <a:tint val="80000"/>
                      <a:satMod val="250000"/>
                      <a:alpha val="45000"/>
                    </a:schemeClr>
                  </a:outerShdw>
                </a:effectLst>
              </a:rPr>
              <a:t>Ζώνες Ασφαλείας</a:t>
            </a:r>
            <a:r>
              <a:rPr lang="en-US" sz="3600" b="1" i="1" cap="none" spc="0" dirty="0" smtClean="0">
                <a:ln>
                  <a:prstDash val="solid"/>
                </a:ln>
                <a:effectLst>
                  <a:outerShdw blurRad="88000" dist="50800" dir="5040000" algn="tl">
                    <a:schemeClr val="accent4">
                      <a:tint val="80000"/>
                      <a:satMod val="250000"/>
                      <a:alpha val="45000"/>
                    </a:schemeClr>
                  </a:outerShdw>
                </a:effectLst>
              </a:rPr>
              <a:t>:</a:t>
            </a:r>
            <a:endParaRPr lang="el-GR" sz="3600" b="1" i="1" cap="none" spc="0" dirty="0">
              <a:ln>
                <a:prstDash val="solid"/>
              </a:ln>
              <a:effectLst>
                <a:outerShdw blurRad="88000" dist="50800" dir="5040000" algn="tl">
                  <a:schemeClr val="accent4">
                    <a:tint val="80000"/>
                    <a:satMod val="250000"/>
                    <a:alpha val="45000"/>
                  </a:schemeClr>
                </a:outerShdw>
              </a:effectLst>
            </a:endParaRPr>
          </a:p>
        </p:txBody>
      </p:sp>
      <p:sp>
        <p:nvSpPr>
          <p:cNvPr id="8" name="7 - Ορθογώνιο"/>
          <p:cNvSpPr/>
          <p:nvPr/>
        </p:nvSpPr>
        <p:spPr>
          <a:xfrm>
            <a:off x="1000100" y="5857892"/>
            <a:ext cx="8143900" cy="830997"/>
          </a:xfrm>
          <a:prstGeom prst="rect">
            <a:avLst/>
          </a:prstGeom>
        </p:spPr>
        <p:txBody>
          <a:bodyPr wrap="square">
            <a:spAutoFit/>
          </a:bodyPr>
          <a:lstStyle/>
          <a:p>
            <a:r>
              <a:rPr lang="el-GR" sz="1600" i="1" dirty="0" smtClean="0"/>
              <a:t>Η </a:t>
            </a:r>
            <a:r>
              <a:rPr lang="el-GR" sz="1600" b="1" i="1" dirty="0" smtClean="0"/>
              <a:t>ζώνη ασφαλείας</a:t>
            </a:r>
            <a:r>
              <a:rPr lang="el-GR" sz="1600" i="1" dirty="0" smtClean="0"/>
              <a:t> είναι ένας μηχανισμός που προστατεύει τους επιβάτες οχημάτων, όταν τα οχήματα αυτά αλλάξουν απότομα ταχύτητα, όπως π.χ. σε σύγκρουση λόγω ατυχήματος.</a:t>
            </a:r>
          </a:p>
          <a:p>
            <a:r>
              <a:rPr lang="el-GR" sz="1600" i="1" dirty="0" smtClean="0"/>
              <a:t>Οι ζώνες ασφαλείας χρησιμοποιούνται σε αυτοκίνητα, λεωφορεία και αεροπλάνα..</a:t>
            </a:r>
            <a:endParaRPr lang="el-GR" sz="1600" i="1" dirty="0"/>
          </a:p>
        </p:txBody>
      </p:sp>
      <p:pic>
        <p:nvPicPr>
          <p:cNvPr id="9" name="8 - Εικόνα" descr="536916_631326510216046_1160903913_n.jpg"/>
          <p:cNvPicPr>
            <a:picLocks noChangeAspect="1"/>
          </p:cNvPicPr>
          <p:nvPr/>
        </p:nvPicPr>
        <p:blipFill>
          <a:blip r:embed="rId2"/>
          <a:stretch>
            <a:fillRect/>
          </a:stretch>
        </p:blipFill>
        <p:spPr>
          <a:xfrm>
            <a:off x="6000760" y="1357298"/>
            <a:ext cx="2893534" cy="185738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214414" y="0"/>
            <a:ext cx="7643866" cy="64633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3600" b="1" cap="none" spc="0" dirty="0" err="1" smtClean="0">
                <a:ln>
                  <a:prstDash val="solid"/>
                </a:ln>
                <a:effectLst>
                  <a:outerShdw blurRad="88000" dist="50800" dir="5040000" algn="tl">
                    <a:schemeClr val="accent4">
                      <a:tint val="80000"/>
                      <a:satMod val="250000"/>
                      <a:alpha val="45000"/>
                    </a:schemeClr>
                  </a:outerShdw>
                </a:effectLst>
              </a:rPr>
              <a:t>Αλκόολ</a:t>
            </a:r>
            <a:r>
              <a:rPr lang="el-GR" sz="3600" b="1" cap="none" spc="0" dirty="0" smtClean="0">
                <a:ln>
                  <a:prstDash val="solid"/>
                </a:ln>
                <a:effectLst>
                  <a:outerShdw blurRad="88000" dist="50800" dir="5040000" algn="tl">
                    <a:schemeClr val="accent4">
                      <a:tint val="80000"/>
                      <a:satMod val="250000"/>
                      <a:alpha val="45000"/>
                    </a:schemeClr>
                  </a:outerShdw>
                </a:effectLst>
              </a:rPr>
              <a:t> και οδήγηση</a:t>
            </a:r>
            <a:endParaRPr lang="el-GR" sz="3600" b="1" cap="none" spc="0" dirty="0">
              <a:ln>
                <a:prstDash val="solid"/>
              </a:ln>
              <a:effectLst>
                <a:outerShdw blurRad="88000" dist="50800" dir="5040000" algn="tl">
                  <a:schemeClr val="accent4">
                    <a:tint val="80000"/>
                    <a:satMod val="250000"/>
                    <a:alpha val="45000"/>
                  </a:schemeClr>
                </a:outerShdw>
              </a:effectLst>
            </a:endParaRPr>
          </a:p>
        </p:txBody>
      </p:sp>
      <p:pic>
        <p:nvPicPr>
          <p:cNvPr id="1059" name="Picture 35" descr="http://chart.apis.google.com/chart?cht=tx&amp;chl=%240%2C7%24"/>
          <p:cNvPicPr>
            <a:picLocks noChangeAspect="1" noChangeArrowheads="1"/>
          </p:cNvPicPr>
          <p:nvPr/>
        </p:nvPicPr>
        <p:blipFill>
          <a:blip r:embed="rId2"/>
          <a:srcRect/>
          <a:stretch>
            <a:fillRect/>
          </a:stretch>
        </p:blipFill>
        <p:spPr bwMode="auto">
          <a:xfrm>
            <a:off x="15803563" y="-2216150"/>
            <a:ext cx="209550" cy="161925"/>
          </a:xfrm>
          <a:prstGeom prst="rect">
            <a:avLst/>
          </a:prstGeom>
          <a:noFill/>
        </p:spPr>
      </p:pic>
      <p:pic>
        <p:nvPicPr>
          <p:cNvPr id="1060" name="Picture 36" descr="http://chart.apis.google.com/chart?cht=tx&amp;chl=%24100km%2Fh%24"/>
          <p:cNvPicPr>
            <a:picLocks noChangeAspect="1" noChangeArrowheads="1"/>
          </p:cNvPicPr>
          <p:nvPr/>
        </p:nvPicPr>
        <p:blipFill>
          <a:blip r:embed="rId3"/>
          <a:srcRect/>
          <a:stretch>
            <a:fillRect/>
          </a:stretch>
        </p:blipFill>
        <p:spPr bwMode="auto">
          <a:xfrm>
            <a:off x="12501563" y="-698500"/>
            <a:ext cx="714375" cy="190500"/>
          </a:xfrm>
          <a:prstGeom prst="rect">
            <a:avLst/>
          </a:prstGeom>
          <a:noFill/>
        </p:spPr>
      </p:pic>
      <p:pic>
        <p:nvPicPr>
          <p:cNvPr id="1061" name="Picture 37" descr="http://chart.apis.google.com/chart?cht=tx&amp;chl=%24100km%2Fh%24"/>
          <p:cNvPicPr>
            <a:picLocks noChangeAspect="1" noChangeArrowheads="1"/>
          </p:cNvPicPr>
          <p:nvPr/>
        </p:nvPicPr>
        <p:blipFill>
          <a:blip r:embed="rId3"/>
          <a:srcRect/>
          <a:stretch>
            <a:fillRect/>
          </a:stretch>
        </p:blipFill>
        <p:spPr bwMode="auto">
          <a:xfrm>
            <a:off x="16717963" y="-698500"/>
            <a:ext cx="714375" cy="190500"/>
          </a:xfrm>
          <a:prstGeom prst="rect">
            <a:avLst/>
          </a:prstGeom>
          <a:noFill/>
        </p:spPr>
      </p:pic>
      <p:pic>
        <p:nvPicPr>
          <p:cNvPr id="1073" name="Picture 49" descr="http://chart.apis.google.com/chart?cht=tx&amp;chl=%243%2C5%24"/>
          <p:cNvPicPr>
            <a:picLocks noChangeAspect="1" noChangeArrowheads="1"/>
          </p:cNvPicPr>
          <p:nvPr/>
        </p:nvPicPr>
        <p:blipFill>
          <a:blip r:embed="rId4"/>
          <a:srcRect/>
          <a:stretch>
            <a:fillRect/>
          </a:stretch>
        </p:blipFill>
        <p:spPr bwMode="auto">
          <a:xfrm>
            <a:off x="11595100" y="76200"/>
            <a:ext cx="200025" cy="161925"/>
          </a:xfrm>
          <a:prstGeom prst="rect">
            <a:avLst/>
          </a:prstGeom>
          <a:noFill/>
        </p:spPr>
      </p:pic>
      <p:pic>
        <p:nvPicPr>
          <p:cNvPr id="1074" name="Picture 50" descr="http://chart.apis.google.com/chart?cht=tx&amp;chl=%24100km%2Fh%24"/>
          <p:cNvPicPr>
            <a:picLocks noChangeAspect="1" noChangeArrowheads="1"/>
          </p:cNvPicPr>
          <p:nvPr/>
        </p:nvPicPr>
        <p:blipFill>
          <a:blip r:embed="rId3"/>
          <a:srcRect/>
          <a:stretch>
            <a:fillRect/>
          </a:stretch>
        </p:blipFill>
        <p:spPr bwMode="auto">
          <a:xfrm>
            <a:off x="13479463" y="76200"/>
            <a:ext cx="714375" cy="190500"/>
          </a:xfrm>
          <a:prstGeom prst="rect">
            <a:avLst/>
          </a:prstGeom>
          <a:noFill/>
        </p:spPr>
      </p:pic>
      <p:pic>
        <p:nvPicPr>
          <p:cNvPr id="1076" name="Picture 52" descr="http://chart.apis.google.com/chart?cht=tx&amp;chl=%24s%24"/>
          <p:cNvPicPr>
            <a:picLocks noChangeAspect="1" noChangeArrowheads="1"/>
          </p:cNvPicPr>
          <p:nvPr/>
        </p:nvPicPr>
        <p:blipFill>
          <a:blip r:embed="rId5"/>
          <a:srcRect/>
          <a:stretch>
            <a:fillRect/>
          </a:stretch>
        </p:blipFill>
        <p:spPr bwMode="auto">
          <a:xfrm>
            <a:off x="12366625" y="258763"/>
            <a:ext cx="76200" cy="95250"/>
          </a:xfrm>
          <a:prstGeom prst="rect">
            <a:avLst/>
          </a:prstGeom>
          <a:noFill/>
        </p:spPr>
      </p:pic>
      <p:pic>
        <p:nvPicPr>
          <p:cNvPr id="1077" name="Picture 53" descr="http://chart.apis.google.com/chart?cht=tx&amp;chl=%24v_%7B0%7D%24"/>
          <p:cNvPicPr>
            <a:picLocks noChangeAspect="1" noChangeArrowheads="1"/>
          </p:cNvPicPr>
          <p:nvPr/>
        </p:nvPicPr>
        <p:blipFill>
          <a:blip r:embed="rId6"/>
          <a:srcRect/>
          <a:stretch>
            <a:fillRect/>
          </a:stretch>
        </p:blipFill>
        <p:spPr bwMode="auto">
          <a:xfrm>
            <a:off x="13196888" y="258763"/>
            <a:ext cx="161925" cy="133350"/>
          </a:xfrm>
          <a:prstGeom prst="rect">
            <a:avLst/>
          </a:prstGeom>
          <a:noFill/>
        </p:spPr>
      </p:pic>
      <p:pic>
        <p:nvPicPr>
          <p:cNvPr id="1078" name="Picture 54" descr="http://chart.apis.google.com/chart?cht=tx&amp;chl=%24a%24"/>
          <p:cNvPicPr>
            <a:picLocks noChangeAspect="1" noChangeArrowheads="1"/>
          </p:cNvPicPr>
          <p:nvPr/>
        </p:nvPicPr>
        <p:blipFill>
          <a:blip r:embed="rId7"/>
          <a:srcRect/>
          <a:stretch>
            <a:fillRect/>
          </a:stretch>
        </p:blipFill>
        <p:spPr bwMode="auto">
          <a:xfrm>
            <a:off x="14460538" y="258763"/>
            <a:ext cx="95250" cy="95250"/>
          </a:xfrm>
          <a:prstGeom prst="rect">
            <a:avLst/>
          </a:prstGeom>
          <a:noFill/>
        </p:spPr>
      </p:pic>
      <p:pic>
        <p:nvPicPr>
          <p:cNvPr id="1079" name="Picture 55" descr="http://chart.apis.google.com/chart?cht=tx&amp;chl=%24t%24"/>
          <p:cNvPicPr>
            <a:picLocks noChangeAspect="1" noChangeArrowheads="1"/>
          </p:cNvPicPr>
          <p:nvPr/>
        </p:nvPicPr>
        <p:blipFill>
          <a:blip r:embed="rId8"/>
          <a:srcRect/>
          <a:stretch>
            <a:fillRect/>
          </a:stretch>
        </p:blipFill>
        <p:spPr bwMode="auto">
          <a:xfrm>
            <a:off x="15616238" y="258763"/>
            <a:ext cx="66675" cy="123825"/>
          </a:xfrm>
          <a:prstGeom prst="rect">
            <a:avLst/>
          </a:prstGeom>
          <a:noFill/>
        </p:spPr>
      </p:pic>
      <p:sp>
        <p:nvSpPr>
          <p:cNvPr id="67" name="66 - Ορθογώνιο"/>
          <p:cNvSpPr/>
          <p:nvPr/>
        </p:nvSpPr>
        <p:spPr>
          <a:xfrm>
            <a:off x="928662" y="500042"/>
            <a:ext cx="8215338" cy="1600438"/>
          </a:xfrm>
          <a:prstGeom prst="rect">
            <a:avLst/>
          </a:prstGeom>
        </p:spPr>
        <p:txBody>
          <a:bodyPr wrap="square">
            <a:spAutoFit/>
          </a:bodyPr>
          <a:lstStyle/>
          <a:p>
            <a:pPr>
              <a:buFont typeface="Arial" pitchFamily="34" charset="0"/>
              <a:buChar char="•"/>
            </a:pPr>
            <a:r>
              <a:rPr lang="el-GR" sz="1600" i="1" dirty="0"/>
              <a:t>Χρόνος αντίδρασης ονομάζεται ο χρόνος που απαιτείται μέχρι να αντιδράσουμε σε κάποιο ερέθισμα. Στην προκειμένη περίπτωση, που μελετάμε τον χρόνο αντίδρασης του οδηγού, εννοούμε, τις περισσότερες φορές, </a:t>
            </a:r>
            <a:r>
              <a:rPr lang="el-GR" sz="1600" i="1" dirty="0" smtClean="0"/>
              <a:t>τον χρόνο </a:t>
            </a:r>
            <a:r>
              <a:rPr lang="el-GR" sz="1600" i="1" dirty="0"/>
              <a:t>που απαιτείται μέχρι να πατήσει ο οδηγός το φρένο. Αυτός ο χρόνος είναι περίπου </a:t>
            </a:r>
            <a:r>
              <a:rPr lang="el-GR" sz="1600" i="1" dirty="0" smtClean="0"/>
              <a:t> 0,7</a:t>
            </a:r>
            <a:r>
              <a:rPr lang="el-GR" sz="1600" i="1" dirty="0"/>
              <a:t> δευτερόλεπτα για έναν συνηθισμένο οδηγό, αλλά μπορεί να επηρεαστεί από πολλούς παράγοντες.</a:t>
            </a:r>
            <a:r>
              <a:rPr lang="el-GR" dirty="0"/>
              <a:t/>
            </a:r>
            <a:br>
              <a:rPr lang="el-GR" dirty="0"/>
            </a:br>
            <a:endParaRPr lang="el-GR" dirty="0"/>
          </a:p>
        </p:txBody>
      </p:sp>
      <p:sp>
        <p:nvSpPr>
          <p:cNvPr id="68" name="67 - Ορθογώνιο"/>
          <p:cNvSpPr/>
          <p:nvPr/>
        </p:nvSpPr>
        <p:spPr>
          <a:xfrm>
            <a:off x="1000100" y="1714488"/>
            <a:ext cx="7643866" cy="3046988"/>
          </a:xfrm>
          <a:prstGeom prst="rect">
            <a:avLst/>
          </a:prstGeom>
        </p:spPr>
        <p:txBody>
          <a:bodyPr wrap="square">
            <a:spAutoFit/>
          </a:bodyPr>
          <a:lstStyle/>
          <a:p>
            <a:r>
              <a:rPr lang="el-GR" sz="1600" i="1" dirty="0" smtClean="0"/>
              <a:t>Πιο </a:t>
            </a:r>
            <a:r>
              <a:rPr lang="el-GR" sz="1600" i="1" dirty="0"/>
              <a:t>συγκεκριμένα:</a:t>
            </a:r>
          </a:p>
          <a:p>
            <a:r>
              <a:rPr lang="el-GR" sz="1600" i="1" dirty="0" smtClean="0"/>
              <a:t>1)Χρήση </a:t>
            </a:r>
            <a:r>
              <a:rPr lang="el-GR" sz="1600" i="1" dirty="0"/>
              <a:t>αλκοόλ. Η χρήση αλκοόλ μπορεί να αυξήσει τον χρόνο αντίδρασης από 20 τοις εκατό μέχρι και πάρα πολύ παραπάνω.</a:t>
            </a:r>
          </a:p>
          <a:p>
            <a:r>
              <a:rPr lang="el-GR" sz="1600" i="1" dirty="0" smtClean="0"/>
              <a:t>2)Φάρμακα</a:t>
            </a:r>
            <a:r>
              <a:rPr lang="el-GR" sz="1600" i="1" dirty="0"/>
              <a:t>. Ορισμένα φάρμακα επηρεάζουν αισθητά τον χρόνο αντίδρασης, προκαλούν υπνηλία, κλπ.</a:t>
            </a:r>
          </a:p>
          <a:p>
            <a:r>
              <a:rPr lang="el-GR" sz="1600" i="1" dirty="0" smtClean="0"/>
              <a:t>3)Μουσική</a:t>
            </a:r>
            <a:r>
              <a:rPr lang="el-GR" sz="1600" i="1" dirty="0"/>
              <a:t>. Η μουσική στο αυτοκίνητο κατά την διάρκεια της οδήγησης μπορεί να επηρεάσει σημαντικά τον χρόνο αντίδρασης.</a:t>
            </a:r>
          </a:p>
          <a:p>
            <a:r>
              <a:rPr lang="el-GR" sz="1600" i="1" dirty="0" smtClean="0"/>
              <a:t>4)Ομιλία</a:t>
            </a:r>
            <a:r>
              <a:rPr lang="el-GR" sz="1600" i="1" dirty="0"/>
              <a:t>. Όπως είναι φυσικό, η ομιλία παίζει ρόλο στο πόσο γρήγορα αντιδρούμε.</a:t>
            </a:r>
          </a:p>
          <a:p>
            <a:r>
              <a:rPr lang="el-GR" sz="1600" i="1" dirty="0"/>
              <a:t>Κινητό τηλέφωνο. </a:t>
            </a:r>
            <a:r>
              <a:rPr lang="el-GR" sz="1600" i="1" dirty="0" smtClean="0"/>
              <a:t>Πρόσφατες </a:t>
            </a:r>
            <a:r>
              <a:rPr lang="el-GR" sz="1600" i="1" dirty="0"/>
              <a:t>έρευνες έδειξαν ότι η χρήση κινητού τηλεφώνου κατά την διάρκεια της οδήγησης μπορεί και να διπλασιάσει  τον χρόνο αντίδρασης.</a:t>
            </a:r>
          </a:p>
          <a:p>
            <a:r>
              <a:rPr lang="el-GR" sz="1600" i="1" dirty="0"/>
              <a:t/>
            </a:r>
            <a:br>
              <a:rPr lang="el-GR" sz="1600" i="1" dirty="0"/>
            </a:br>
            <a:endParaRPr lang="el-GR" sz="1600" i="1" dirty="0"/>
          </a:p>
        </p:txBody>
      </p:sp>
      <p:sp>
        <p:nvSpPr>
          <p:cNvPr id="69" name="68 - Ορθογώνιο"/>
          <p:cNvSpPr/>
          <p:nvPr/>
        </p:nvSpPr>
        <p:spPr>
          <a:xfrm>
            <a:off x="1000100" y="4000504"/>
            <a:ext cx="8143900" cy="2400657"/>
          </a:xfrm>
          <a:prstGeom prst="rect">
            <a:avLst/>
          </a:prstGeom>
        </p:spPr>
        <p:txBody>
          <a:bodyPr wrap="square">
            <a:spAutoFit/>
          </a:bodyPr>
          <a:lstStyle/>
          <a:p>
            <a:r>
              <a:rPr lang="el-GR" sz="1600" i="1" dirty="0"/>
              <a:t> </a:t>
            </a:r>
          </a:p>
          <a:p>
            <a:r>
              <a:rPr lang="el-GR" sz="1600" i="1" dirty="0"/>
              <a:t>Οι παράγοντες αυτοί είναι αμέτρητοι, αλλά αυτοί είναι που μας αφορούν πιο άμεσα.</a:t>
            </a:r>
          </a:p>
          <a:p>
            <a:r>
              <a:rPr lang="el-GR" sz="1600" i="1" dirty="0"/>
              <a:t>    Πάμε τώρα να δούμε αυτός ο χρόνος αντίδρασης αν μπορεί να έχει σημαντικά αποτελέσματα. Μέσα σε αυτό το </a:t>
            </a:r>
            <a:r>
              <a:rPr lang="el-GR" sz="1600" i="1" dirty="0" smtClean="0"/>
              <a:t>χρονικό </a:t>
            </a:r>
            <a:r>
              <a:rPr lang="el-GR" sz="1600" i="1" dirty="0"/>
              <a:t>διάστημα του χρόνου αντίδρασης, το αυτοκίνητο συνεχίζει να τρέχει με την ίδια ταχύτητα που είχε πριν</a:t>
            </a:r>
            <a:r>
              <a:rPr lang="el-GR" sz="1600" i="1" dirty="0" smtClean="0"/>
              <a:t>,</a:t>
            </a:r>
            <a:r>
              <a:rPr lang="el-GR" sz="1600" dirty="0"/>
              <a:t> </a:t>
            </a:r>
            <a:r>
              <a:rPr lang="el-GR" sz="1600" i="1" dirty="0"/>
              <a:t>δηλαδή αν έτρεχε με </a:t>
            </a:r>
            <a:r>
              <a:rPr lang="el-GR" sz="1600" i="1" dirty="0" smtClean="0">
                <a:solidFill>
                  <a:srgbClr val="0070C0"/>
                </a:solidFill>
              </a:rPr>
              <a:t> </a:t>
            </a:r>
            <a:r>
              <a:rPr lang="en-US" sz="1600" i="1" dirty="0" smtClean="0">
                <a:solidFill>
                  <a:srgbClr val="0070C0"/>
                </a:solidFill>
              </a:rPr>
              <a:t>100km/h </a:t>
            </a:r>
            <a:r>
              <a:rPr lang="el-GR" sz="1600" i="1" dirty="0"/>
              <a:t>μέχρι να περάσει ο χρόνος αντίδρασης θα συνεχίσει να κινείται με </a:t>
            </a:r>
            <a:r>
              <a:rPr lang="en-US" sz="1600" i="1" dirty="0" smtClean="0">
                <a:solidFill>
                  <a:srgbClr val="0070C0"/>
                </a:solidFill>
              </a:rPr>
              <a:t>100km/h. </a:t>
            </a:r>
            <a:r>
              <a:rPr lang="el-GR" sz="1600" i="1" dirty="0"/>
              <a:t>Η απόσταση που θα διανύσει σε αυτό το χρονικό διάστημα βγαίνει από τον </a:t>
            </a:r>
            <a:r>
              <a:rPr lang="el-GR" sz="1600" i="1" dirty="0" smtClean="0"/>
              <a:t>τύπο</a:t>
            </a:r>
            <a:r>
              <a:rPr lang="en-US" sz="1600" i="1" dirty="0" smtClean="0">
                <a:solidFill>
                  <a:srgbClr val="0070C0"/>
                </a:solidFill>
              </a:rPr>
              <a:t> s=u*t</a:t>
            </a:r>
            <a:r>
              <a:rPr lang="el-GR" sz="1600" i="1" dirty="0" smtClean="0">
                <a:solidFill>
                  <a:srgbClr val="0070C0"/>
                </a:solidFill>
              </a:rPr>
              <a:t>  </a:t>
            </a:r>
            <a:r>
              <a:rPr lang="el-GR" sz="1600" i="1" dirty="0" smtClean="0"/>
              <a:t>όπου</a:t>
            </a:r>
            <a:r>
              <a:rPr lang="el-GR" sz="1600" dirty="0"/>
              <a:t> </a:t>
            </a:r>
            <a:r>
              <a:rPr lang="el-GR" sz="1600" i="1" dirty="0" smtClean="0"/>
              <a:t> </a:t>
            </a:r>
            <a:r>
              <a:rPr lang="en-US" sz="1600" i="1" dirty="0" smtClean="0">
                <a:solidFill>
                  <a:srgbClr val="0070C0"/>
                </a:solidFill>
              </a:rPr>
              <a:t>s</a:t>
            </a:r>
            <a:r>
              <a:rPr lang="en-US" sz="1600" i="1" dirty="0" smtClean="0">
                <a:solidFill>
                  <a:srgbClr val="00B0F0"/>
                </a:solidFill>
              </a:rPr>
              <a:t> </a:t>
            </a:r>
            <a:r>
              <a:rPr lang="el-GR" sz="1600" i="1" dirty="0"/>
              <a:t>η απόσταση</a:t>
            </a:r>
            <a:r>
              <a:rPr lang="el-GR" sz="1600" i="1" dirty="0" smtClean="0"/>
              <a:t>,</a:t>
            </a:r>
            <a:r>
              <a:rPr lang="en-US" sz="1600" i="1" dirty="0" smtClean="0">
                <a:solidFill>
                  <a:srgbClr val="0070C0"/>
                </a:solidFill>
              </a:rPr>
              <a:t> u </a:t>
            </a:r>
            <a:r>
              <a:rPr lang="el-GR" sz="1600" i="1" dirty="0"/>
              <a:t>η ταχύτητα </a:t>
            </a:r>
            <a:r>
              <a:rPr lang="el-GR" sz="1600" i="1" dirty="0" smtClean="0"/>
              <a:t>και </a:t>
            </a:r>
            <a:r>
              <a:rPr lang="en-US" sz="1600" i="1" dirty="0" smtClean="0">
                <a:solidFill>
                  <a:srgbClr val="0070C0"/>
                </a:solidFill>
              </a:rPr>
              <a:t>t </a:t>
            </a:r>
            <a:r>
              <a:rPr lang="el-GR" sz="1600" i="1" dirty="0"/>
              <a:t>ο χρόνος, δηλαδή ο χρόνος αντίδρασης.</a:t>
            </a:r>
            <a:r>
              <a:rPr lang="el-GR" dirty="0"/>
              <a:t/>
            </a:r>
            <a:br>
              <a:rPr lang="el-GR" dirty="0"/>
            </a:b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000100" y="0"/>
            <a:ext cx="8001024" cy="6032421"/>
          </a:xfrm>
          <a:prstGeom prst="rect">
            <a:avLst/>
          </a:prstGeom>
        </p:spPr>
        <p:txBody>
          <a:bodyPr wrap="square">
            <a:spAutoFit/>
          </a:bodyPr>
          <a:lstStyle/>
          <a:p>
            <a:r>
              <a:rPr lang="el-GR" sz="1600" i="1" dirty="0"/>
              <a:t>   </a:t>
            </a:r>
            <a:r>
              <a:rPr lang="el-GR" sz="1400" i="1" dirty="0"/>
              <a:t>Πάμε τώρα να βάλουμε </a:t>
            </a:r>
            <a:r>
              <a:rPr lang="el-GR" sz="1400" i="1" dirty="0" smtClean="0"/>
              <a:t>νούμερα</a:t>
            </a:r>
            <a:r>
              <a:rPr lang="en-US" sz="1400" i="1" dirty="0" smtClean="0"/>
              <a:t> </a:t>
            </a:r>
            <a:r>
              <a:rPr lang="el-GR" sz="1400" dirty="0" smtClean="0"/>
              <a:t>.</a:t>
            </a:r>
            <a:r>
              <a:rPr lang="en-US" sz="1400" dirty="0" smtClean="0"/>
              <a:t> </a:t>
            </a:r>
            <a:r>
              <a:rPr lang="en-US" sz="1400" dirty="0" smtClean="0">
                <a:solidFill>
                  <a:srgbClr val="0070C0"/>
                </a:solidFill>
              </a:rPr>
              <a:t>100km/h </a:t>
            </a:r>
            <a:r>
              <a:rPr lang="el-GR" sz="1400" dirty="0"/>
              <a:t> </a:t>
            </a:r>
            <a:r>
              <a:rPr lang="el-GR" sz="1400" i="1" dirty="0"/>
              <a:t>για ταχύτητα </a:t>
            </a:r>
            <a:r>
              <a:rPr lang="el-GR" sz="1400" i="1" dirty="0" smtClean="0"/>
              <a:t>(</a:t>
            </a:r>
            <a:r>
              <a:rPr lang="en-US" sz="1400" i="1" dirty="0" smtClean="0">
                <a:solidFill>
                  <a:srgbClr val="0070C0"/>
                </a:solidFill>
              </a:rPr>
              <a:t>100km/h </a:t>
            </a:r>
            <a:r>
              <a:rPr lang="el-GR" sz="1400" i="1" dirty="0" smtClean="0">
                <a:solidFill>
                  <a:srgbClr val="0070C0"/>
                </a:solidFill>
              </a:rPr>
              <a:t> </a:t>
            </a:r>
            <a:r>
              <a:rPr lang="el-GR" sz="1400" i="1" dirty="0" smtClean="0"/>
              <a:t>περίπου</a:t>
            </a:r>
            <a:r>
              <a:rPr lang="en-US" sz="1400" i="1" dirty="0" smtClean="0">
                <a:solidFill>
                  <a:srgbClr val="0070C0"/>
                </a:solidFill>
              </a:rPr>
              <a:t> 27,8 m/s</a:t>
            </a:r>
            <a:r>
              <a:rPr lang="en-US" sz="1400" i="1" dirty="0" smtClean="0"/>
              <a:t> ) </a:t>
            </a:r>
            <a:r>
              <a:rPr lang="el-GR" sz="1400" i="1" dirty="0" smtClean="0"/>
              <a:t>και </a:t>
            </a:r>
            <a:r>
              <a:rPr lang="el-GR" sz="1400" i="1" dirty="0" smtClean="0">
                <a:solidFill>
                  <a:srgbClr val="0070C0"/>
                </a:solidFill>
              </a:rPr>
              <a:t>0,7</a:t>
            </a:r>
            <a:r>
              <a:rPr lang="el-GR" sz="1400" i="1" dirty="0" smtClean="0"/>
              <a:t> δευτερόλεπτα  για χρόνο. Έχουμε  </a:t>
            </a:r>
            <a:r>
              <a:rPr lang="en-US" sz="1400" i="1" dirty="0" smtClean="0">
                <a:solidFill>
                  <a:srgbClr val="0070C0"/>
                </a:solidFill>
              </a:rPr>
              <a:t>s=27,8*0,7</a:t>
            </a:r>
            <a:r>
              <a:rPr lang="el-GR" sz="1400" i="1" dirty="0" smtClean="0">
                <a:solidFill>
                  <a:srgbClr val="0070C0"/>
                </a:solidFill>
              </a:rPr>
              <a:t>  </a:t>
            </a:r>
            <a:r>
              <a:rPr lang="el-GR" sz="1400" i="1" dirty="0" smtClean="0"/>
              <a:t>περίπου</a:t>
            </a:r>
            <a:r>
              <a:rPr lang="el-GR" sz="1400" i="1" dirty="0" smtClean="0">
                <a:solidFill>
                  <a:srgbClr val="0070C0"/>
                </a:solidFill>
              </a:rPr>
              <a:t> </a:t>
            </a:r>
            <a:r>
              <a:rPr lang="en-US" sz="1400" i="1" dirty="0" smtClean="0">
                <a:solidFill>
                  <a:srgbClr val="0070C0"/>
                </a:solidFill>
              </a:rPr>
              <a:t>19,46m </a:t>
            </a:r>
            <a:r>
              <a:rPr lang="el-GR" sz="1400" i="1" dirty="0" smtClean="0"/>
              <a:t>.Δηλαδή </a:t>
            </a:r>
            <a:r>
              <a:rPr lang="el-GR" sz="1400" i="1" dirty="0"/>
              <a:t>μέχρι να πατηθεί το φρένο, το αμάξι έχει ήδη διανύσει περίπου </a:t>
            </a:r>
            <a:r>
              <a:rPr lang="en-US" sz="1400" i="1" dirty="0" smtClean="0"/>
              <a:t>20</a:t>
            </a:r>
            <a:r>
              <a:rPr lang="el-GR" sz="1400" i="1" dirty="0" smtClean="0"/>
              <a:t> </a:t>
            </a:r>
            <a:r>
              <a:rPr lang="el-GR" sz="1400" i="1" dirty="0"/>
              <a:t>μέτρα</a:t>
            </a:r>
            <a:r>
              <a:rPr lang="el-GR" sz="1400" i="1" dirty="0" smtClean="0"/>
              <a:t>...</a:t>
            </a:r>
            <a:endParaRPr lang="en-US" sz="1400" i="1" dirty="0" smtClean="0"/>
          </a:p>
          <a:p>
            <a:r>
              <a:rPr lang="el-GR" sz="1400" dirty="0"/>
              <a:t> </a:t>
            </a:r>
            <a:r>
              <a:rPr lang="el-GR" sz="1400" i="1" dirty="0"/>
              <a:t>Μόλις όμως πατηθεί το φρένο, το αυτοκίνητο δεν σταματάει αμέσως. Έχοντας μελετήσει ήδη στο άρθρο "Επιβράδυνση αυτοκινήτου και χρόνος πέδησης" το πώς βρίσκουμε την επιβράδυνση που προκαλούν τα φρένα στο αυτοκίνητο και το πώς μπορούμε να βρούμε τον χρόνο που απαιτείται μέχρι να σταματήσει το αυτοκίνητο, ήρθε η ώρα να προσδιορίσουμε την απόσταση που θα διανύσουμε από το πάτημα των φρένων μέχρι να σταματήσει το αμάξι. Αυτή την απόσταση την ονομάζουμε απόσταση </a:t>
            </a:r>
            <a:r>
              <a:rPr lang="el-GR" sz="1400" b="1" i="1" dirty="0"/>
              <a:t>πέδησης</a:t>
            </a:r>
            <a:r>
              <a:rPr lang="el-GR" sz="1400" i="1" dirty="0"/>
              <a:t>. Γνωρίζοντας ότι η επιβράδυνση </a:t>
            </a:r>
            <a:r>
              <a:rPr lang="el-GR" sz="1400" i="1" dirty="0" smtClean="0"/>
              <a:t>βρίσκεται </a:t>
            </a:r>
            <a:r>
              <a:rPr lang="el-GR" sz="1400" i="1" dirty="0"/>
              <a:t>από τον τύπο</a:t>
            </a:r>
            <a:r>
              <a:rPr lang="el-GR" sz="1400" i="1" dirty="0">
                <a:solidFill>
                  <a:srgbClr val="0070C0"/>
                </a:solidFill>
              </a:rPr>
              <a:t> </a:t>
            </a:r>
            <a:r>
              <a:rPr lang="en-US" sz="1400" i="1" dirty="0" smtClean="0">
                <a:solidFill>
                  <a:srgbClr val="0070C0"/>
                </a:solidFill>
              </a:rPr>
              <a:t>a=</a:t>
            </a:r>
            <a:r>
              <a:rPr lang="el-GR" sz="1400" i="1" dirty="0" smtClean="0">
                <a:solidFill>
                  <a:srgbClr val="0070C0"/>
                </a:solidFill>
              </a:rPr>
              <a:t>μ</a:t>
            </a:r>
            <a:r>
              <a:rPr lang="en-US" sz="1400" i="1" dirty="0" smtClean="0">
                <a:solidFill>
                  <a:srgbClr val="0070C0"/>
                </a:solidFill>
              </a:rPr>
              <a:t>g </a:t>
            </a:r>
            <a:r>
              <a:rPr lang="el-GR" sz="1400" i="1" dirty="0"/>
              <a:t>(τον οποίο έχουμε αποδείξει στο άρθρο που ανέφερα παραπάνω), και βάζοντας τα συνηθισμένα νούμερα, βρίσκουμε ότι μια συνηθισμένη επιβράδυνση είναι </a:t>
            </a:r>
            <a:r>
              <a:rPr lang="en-US" sz="1400" i="1" dirty="0"/>
              <a:t> </a:t>
            </a:r>
            <a:r>
              <a:rPr lang="en-US" sz="1400" i="1" dirty="0" smtClean="0">
                <a:solidFill>
                  <a:srgbClr val="0070C0"/>
                </a:solidFill>
              </a:rPr>
              <a:t>7,84m/s^2.</a:t>
            </a:r>
            <a:r>
              <a:rPr lang="el-GR" sz="1400" i="1" dirty="0" smtClean="0"/>
              <a:t>Επίσης </a:t>
            </a:r>
            <a:r>
              <a:rPr lang="el-GR" sz="1400" i="1" dirty="0"/>
              <a:t>ξέρουμε ότι για να βρούμε σε πόσο χρόνο ακινητοποιείται το αμάξι, χρησιμοποιούμε τον τύπο</a:t>
            </a:r>
            <a:r>
              <a:rPr lang="el-GR" sz="1400" dirty="0"/>
              <a:t> </a:t>
            </a:r>
            <a:r>
              <a:rPr lang="en-US" sz="1400" dirty="0" smtClean="0">
                <a:solidFill>
                  <a:srgbClr val="0070C0"/>
                </a:solidFill>
              </a:rPr>
              <a:t>U=</a:t>
            </a:r>
            <a:r>
              <a:rPr lang="en-US" sz="1400" dirty="0" err="1" smtClean="0">
                <a:solidFill>
                  <a:srgbClr val="0070C0"/>
                </a:solidFill>
              </a:rPr>
              <a:t>Uo</a:t>
            </a:r>
            <a:r>
              <a:rPr lang="en-US" sz="1400" dirty="0" smtClean="0">
                <a:solidFill>
                  <a:srgbClr val="0070C0"/>
                </a:solidFill>
              </a:rPr>
              <a:t>-at </a:t>
            </a:r>
            <a:r>
              <a:rPr lang="el-GR" sz="1400" i="1" dirty="0"/>
              <a:t>και για τα νούμερα που έχουμε, βρίσκουμε ότι το αμάξι ακινητοποιείται </a:t>
            </a:r>
            <a:r>
              <a:rPr lang="el-GR" sz="1400" i="1" dirty="0" smtClean="0"/>
              <a:t>σε</a:t>
            </a:r>
            <a:r>
              <a:rPr lang="en-US" sz="1400" i="1" dirty="0" smtClean="0"/>
              <a:t> 3,5 </a:t>
            </a:r>
            <a:r>
              <a:rPr lang="el-GR" sz="1400" i="1" dirty="0" smtClean="0"/>
              <a:t>δευτερόλεπτα (ξεκινώντας από </a:t>
            </a:r>
            <a:r>
              <a:rPr lang="en-US" sz="1400" i="1" dirty="0" smtClean="0">
                <a:solidFill>
                  <a:srgbClr val="0070C0"/>
                </a:solidFill>
              </a:rPr>
              <a:t>100km/h </a:t>
            </a:r>
            <a:r>
              <a:rPr lang="en-US" sz="1400" i="1" dirty="0" smtClean="0"/>
              <a:t>). </a:t>
            </a:r>
            <a:r>
              <a:rPr lang="el-GR" sz="1400" dirty="0"/>
              <a:t> </a:t>
            </a:r>
            <a:r>
              <a:rPr lang="el-GR" sz="1400" i="1" dirty="0"/>
              <a:t> Πάμε τώρα να διευρύνουμε τις γνώσεις μας. Ξέροντας τον χρόνο που απαιτείται για να σταματήσει το αμάξι, και την επιβράδυνση του αμαξιού, μπορούμε να προσδιορίσουμε την απόσταση πέδησης. Ο τύπος είναι </a:t>
            </a:r>
            <a:r>
              <a:rPr lang="en-US" sz="1400" i="1" dirty="0" smtClean="0"/>
              <a:t> </a:t>
            </a:r>
            <a:r>
              <a:rPr lang="en-US" sz="1400" i="1" dirty="0" smtClean="0">
                <a:solidFill>
                  <a:srgbClr val="0070C0"/>
                </a:solidFill>
              </a:rPr>
              <a:t>S=</a:t>
            </a:r>
            <a:r>
              <a:rPr lang="en-US" sz="1400" i="1" dirty="0" err="1" smtClean="0">
                <a:solidFill>
                  <a:srgbClr val="0070C0"/>
                </a:solidFill>
              </a:rPr>
              <a:t>Uo</a:t>
            </a:r>
            <a:r>
              <a:rPr lang="en-US" sz="1400" i="1" dirty="0" smtClean="0">
                <a:solidFill>
                  <a:srgbClr val="0070C0"/>
                </a:solidFill>
              </a:rPr>
              <a:t>*t-1/2*at^2</a:t>
            </a:r>
            <a:r>
              <a:rPr lang="el-GR" sz="1400" i="1" dirty="0"/>
              <a:t> </a:t>
            </a:r>
            <a:r>
              <a:rPr lang="el-GR" sz="1400" i="1" dirty="0" smtClean="0"/>
              <a:t>όπου </a:t>
            </a:r>
            <a:r>
              <a:rPr lang="en-US" sz="1400" i="1" dirty="0" smtClean="0">
                <a:solidFill>
                  <a:srgbClr val="0070C0"/>
                </a:solidFill>
              </a:rPr>
              <a:t>s </a:t>
            </a:r>
            <a:r>
              <a:rPr lang="el-GR" sz="1400" i="1" dirty="0" smtClean="0"/>
              <a:t>η απόσταση, </a:t>
            </a:r>
            <a:r>
              <a:rPr lang="en-US" sz="1400" i="1" dirty="0" smtClean="0">
                <a:solidFill>
                  <a:srgbClr val="0070C0"/>
                </a:solidFill>
              </a:rPr>
              <a:t>U</a:t>
            </a:r>
            <a:r>
              <a:rPr lang="el-GR" sz="1400" i="1" dirty="0" smtClean="0"/>
              <a:t>ο η αρχική ταχύτητα </a:t>
            </a:r>
            <a:r>
              <a:rPr lang="en-US" sz="1400" i="1" dirty="0" smtClean="0">
                <a:solidFill>
                  <a:srgbClr val="0070C0"/>
                </a:solidFill>
              </a:rPr>
              <a:t>a </a:t>
            </a:r>
            <a:r>
              <a:rPr lang="el-GR" sz="1400" i="1" dirty="0" smtClean="0"/>
              <a:t>η επιβράδυνση και</a:t>
            </a:r>
            <a:r>
              <a:rPr lang="el-GR" sz="1400" i="1" dirty="0" smtClean="0">
                <a:solidFill>
                  <a:srgbClr val="0070C0"/>
                </a:solidFill>
              </a:rPr>
              <a:t> </a:t>
            </a:r>
            <a:r>
              <a:rPr lang="en-US" sz="1400" i="1" dirty="0" smtClean="0">
                <a:solidFill>
                  <a:srgbClr val="0070C0"/>
                </a:solidFill>
              </a:rPr>
              <a:t>t </a:t>
            </a:r>
            <a:r>
              <a:rPr lang="en-US" sz="1400" i="1" dirty="0" smtClean="0"/>
              <a:t>o </a:t>
            </a:r>
            <a:r>
              <a:rPr lang="el-GR" sz="1400" i="1" dirty="0" smtClean="0"/>
              <a:t>χρόνος .</a:t>
            </a:r>
            <a:r>
              <a:rPr lang="el-GR" sz="1400" dirty="0"/>
              <a:t> </a:t>
            </a:r>
            <a:r>
              <a:rPr lang="el-GR" sz="1400" i="1" dirty="0"/>
              <a:t>Βάζοντας τα νούμερά μας</a:t>
            </a:r>
            <a:r>
              <a:rPr lang="el-GR" sz="1400" i="1" dirty="0" smtClean="0"/>
              <a:t>, </a:t>
            </a:r>
            <a:r>
              <a:rPr lang="en-US" sz="1400" i="1" dirty="0" smtClean="0"/>
              <a:t>1</a:t>
            </a:r>
            <a:r>
              <a:rPr lang="en-US" sz="1400" i="1" dirty="0" smtClean="0">
                <a:solidFill>
                  <a:srgbClr val="0070C0"/>
                </a:solidFill>
              </a:rPr>
              <a:t>00km/h </a:t>
            </a:r>
            <a:r>
              <a:rPr lang="el-GR" sz="1400" i="1" dirty="0" smtClean="0"/>
              <a:t>για αρχική ταχύτητα</a:t>
            </a:r>
            <a:r>
              <a:rPr lang="en-US" sz="1400" i="1" dirty="0" smtClean="0"/>
              <a:t> 7,84m/s^2 </a:t>
            </a:r>
            <a:r>
              <a:rPr lang="el-GR" sz="1400" i="1" dirty="0" smtClean="0"/>
              <a:t>για επιβράδυνση και </a:t>
            </a:r>
            <a:r>
              <a:rPr lang="en-US" sz="1400" i="1" dirty="0" smtClean="0">
                <a:solidFill>
                  <a:srgbClr val="0070C0"/>
                </a:solidFill>
              </a:rPr>
              <a:t>3,5</a:t>
            </a:r>
            <a:r>
              <a:rPr lang="en-US" sz="1400" i="1" dirty="0" smtClean="0"/>
              <a:t> </a:t>
            </a:r>
            <a:r>
              <a:rPr lang="el-GR" sz="1400" i="1" dirty="0" smtClean="0"/>
              <a:t>δευτερόλεπτα για το χρόνο έχουμε </a:t>
            </a:r>
            <a:r>
              <a:rPr lang="en-US" sz="1400" i="1" dirty="0" smtClean="0">
                <a:solidFill>
                  <a:srgbClr val="0070C0"/>
                </a:solidFill>
              </a:rPr>
              <a:t>s=27,8*3,5-1/2*7,84*3,5^2 </a:t>
            </a:r>
            <a:r>
              <a:rPr lang="el-GR" sz="1400" i="1" dirty="0" smtClean="0"/>
              <a:t>περίπου </a:t>
            </a:r>
            <a:r>
              <a:rPr lang="en-US" sz="1400" i="1" dirty="0" smtClean="0">
                <a:solidFill>
                  <a:srgbClr val="0070C0"/>
                </a:solidFill>
              </a:rPr>
              <a:t>49,28m, </a:t>
            </a:r>
            <a:r>
              <a:rPr lang="en-US" sz="1400" i="1" dirty="0"/>
              <a:t> </a:t>
            </a:r>
            <a:r>
              <a:rPr lang="el-GR" sz="1400" i="1" dirty="0" smtClean="0"/>
              <a:t>δηλαδή θα διανύσει περίπου 50 μέτρα.</a:t>
            </a:r>
            <a:r>
              <a:rPr lang="el-GR" sz="1400" dirty="0"/>
              <a:t> </a:t>
            </a:r>
            <a:r>
              <a:rPr lang="el-GR" sz="1400" i="1" dirty="0"/>
              <a:t>Όπως είναι λογικό, τις δύο αυτές αποστάσεις δεν υπάρχει λόγος να τις χρησιμοποιούμε ξεχωριστά, γι' αυτό το άθροισμά τους το ονομάζουμε απόσταση  </a:t>
            </a:r>
            <a:r>
              <a:rPr lang="el-GR" sz="1400" b="1" i="1" dirty="0"/>
              <a:t>ακινητοποίησης</a:t>
            </a:r>
            <a:r>
              <a:rPr lang="el-GR" sz="1400" i="1" dirty="0"/>
              <a:t>. Συνεπώς, απόσταση ακινητοποίησης ονομάζουμε την απόσταση που διανύει το αμάξι από την στιγμή που παίρνει ο οδηγός το ερέθισμα για να πατήσει το φρένο, μέχρι την ακινητοποίηση του αμαξιού. Στην προκειμένη περίπτωση </a:t>
            </a:r>
            <a:r>
              <a:rPr lang="el-GR" sz="1400" i="1" dirty="0" smtClean="0"/>
              <a:t>είναι </a:t>
            </a:r>
            <a:r>
              <a:rPr lang="en-US" sz="1400" i="1" dirty="0" smtClean="0">
                <a:solidFill>
                  <a:srgbClr val="0070C0"/>
                </a:solidFill>
              </a:rPr>
              <a:t>19,46+49,28=68,74</a:t>
            </a:r>
            <a:r>
              <a:rPr lang="el-GR" sz="1400" i="1" dirty="0" smtClean="0">
                <a:solidFill>
                  <a:srgbClr val="0070C0"/>
                </a:solidFill>
              </a:rPr>
              <a:t>.</a:t>
            </a:r>
            <a:r>
              <a:rPr lang="el-GR" sz="1400" i="1" dirty="0"/>
              <a:t> </a:t>
            </a:r>
            <a:r>
              <a:rPr lang="el-GR" sz="1400" i="1" dirty="0" smtClean="0"/>
              <a:t>Γι</a:t>
            </a:r>
            <a:r>
              <a:rPr lang="el-GR" sz="1400" i="1" dirty="0"/>
              <a:t>' αυτό το λόγο, στις εθνικές οδούς πρέπει να κρατάμε μία απόσταση με τα υπόλοιπα αυτοκίνητα μεγαλύτερη από την απόσταση ακινητοποίησης (αν θεωρούμε ότι το αυτοκίνητο που προκύπτει στον δρόμο μας είναι σταματημένο). Αυτή την απόσταση, την ονομάζουμε απόσταση </a:t>
            </a:r>
            <a:r>
              <a:rPr lang="el-GR" sz="1400" b="1" i="1" dirty="0"/>
              <a:t>ασφαλείας</a:t>
            </a:r>
            <a:r>
              <a:rPr lang="el-GR" sz="1400" i="1" dirty="0"/>
              <a:t>.</a:t>
            </a:r>
          </a:p>
          <a:p>
            <a:r>
              <a:rPr lang="el-GR" sz="1600" dirty="0"/>
              <a:t> </a:t>
            </a:r>
          </a:p>
          <a:p>
            <a:r>
              <a:rPr lang="el-GR" sz="1600" dirty="0"/>
              <a:t/>
            </a:r>
            <a:br>
              <a:rPr lang="el-GR" sz="1600" dirty="0"/>
            </a:br>
            <a:endParaRPr lang="el-GR" sz="1600" i="1" dirty="0"/>
          </a:p>
        </p:txBody>
      </p:sp>
      <p:pic>
        <p:nvPicPr>
          <p:cNvPr id="5" name="4 - Εικόνα" descr="554209_631327710215926_1025177953_n.jpg"/>
          <p:cNvPicPr>
            <a:picLocks noChangeAspect="1"/>
          </p:cNvPicPr>
          <p:nvPr/>
        </p:nvPicPr>
        <p:blipFill>
          <a:blip r:embed="rId2"/>
          <a:stretch>
            <a:fillRect/>
          </a:stretch>
        </p:blipFill>
        <p:spPr>
          <a:xfrm>
            <a:off x="1071538" y="5286388"/>
            <a:ext cx="1904981" cy="142873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000232" y="0"/>
            <a:ext cx="5256695"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5400" b="1" cap="none" spc="0" dirty="0" smtClean="0">
                <a:ln>
                  <a:prstDash val="solid"/>
                </a:ln>
                <a:effectLst>
                  <a:outerShdw blurRad="88000" dist="50800" dir="5040000" algn="tl">
                    <a:schemeClr val="accent4">
                      <a:tint val="80000"/>
                      <a:satMod val="250000"/>
                      <a:alpha val="45000"/>
                    </a:schemeClr>
                  </a:outerShdw>
                </a:effectLst>
              </a:rPr>
              <a:t>Αντανακλαστικά</a:t>
            </a:r>
            <a:endParaRPr lang="el-GR" sz="5400" b="1" cap="none" spc="0" dirty="0">
              <a:ln>
                <a:prstDash val="solid"/>
              </a:ln>
              <a:effectLst>
                <a:outerShdw blurRad="88000" dist="50800" dir="5040000" algn="tl">
                  <a:schemeClr val="accent4">
                    <a:tint val="80000"/>
                    <a:satMod val="250000"/>
                    <a:alpha val="45000"/>
                  </a:schemeClr>
                </a:outerShdw>
              </a:effectLst>
            </a:endParaRPr>
          </a:p>
        </p:txBody>
      </p:sp>
      <p:sp>
        <p:nvSpPr>
          <p:cNvPr id="5" name="4 - Ορθογώνιο"/>
          <p:cNvSpPr/>
          <p:nvPr/>
        </p:nvSpPr>
        <p:spPr>
          <a:xfrm>
            <a:off x="1071538" y="785794"/>
            <a:ext cx="5000660" cy="2092881"/>
          </a:xfrm>
          <a:prstGeom prst="rect">
            <a:avLst/>
          </a:prstGeom>
        </p:spPr>
        <p:txBody>
          <a:bodyPr wrap="square">
            <a:spAutoFit/>
          </a:bodyPr>
          <a:lstStyle/>
          <a:p>
            <a:pPr>
              <a:buFont typeface="Arial" pitchFamily="34" charset="0"/>
              <a:buChar char="•"/>
            </a:pPr>
            <a:r>
              <a:rPr lang="el-GR" sz="1600" i="1" dirty="0"/>
              <a:t>Αν, κατά λάθος, ακουμπήσουμε το καυτό «μάτι» της ηλεκτρικής κουζίνας, τότε το χέρι μας κινείται και απομακρύνεται ταχύτατα. Αυτή η αυτόματη και χωρίς σκέψη αντίδραση </a:t>
            </a:r>
            <a:r>
              <a:rPr lang="el-GR" sz="1600" i="1" dirty="0" smtClean="0"/>
              <a:t>ονομάζεται</a:t>
            </a:r>
            <a:r>
              <a:rPr lang="en-US" sz="1600" i="1" dirty="0" smtClean="0"/>
              <a:t> </a:t>
            </a:r>
            <a:r>
              <a:rPr lang="el-GR" sz="1600" b="1" i="1" dirty="0" smtClean="0"/>
              <a:t>αντανακλαστικό</a:t>
            </a:r>
            <a:r>
              <a:rPr lang="el-GR" sz="1600" i="1" dirty="0"/>
              <a:t>. Με τα αντανακλαστικά ελέγχονται οι κινήσεις που πρέπει να γίνονται ταχύτατα. Με αντανακλαστικά ελέγχονται επίσης το ανοιγοκλείσιμο των βλεφάρων, η ρύθμιση του καρδιακού ρυθμού κ.ά</a:t>
            </a:r>
            <a:r>
              <a:rPr lang="el-GR" i="1" dirty="0"/>
              <a:t>.</a:t>
            </a:r>
          </a:p>
        </p:txBody>
      </p:sp>
      <p:pic>
        <p:nvPicPr>
          <p:cNvPr id="6" name="5 - Εικόνα" descr="523447_630950076920356_1036539921_n.jpg"/>
          <p:cNvPicPr>
            <a:picLocks noChangeAspect="1"/>
          </p:cNvPicPr>
          <p:nvPr/>
        </p:nvPicPr>
        <p:blipFill>
          <a:blip r:embed="rId2"/>
          <a:stretch>
            <a:fillRect/>
          </a:stretch>
        </p:blipFill>
        <p:spPr>
          <a:xfrm>
            <a:off x="5572132" y="714356"/>
            <a:ext cx="3143248" cy="3357586"/>
          </a:xfrm>
          <a:prstGeom prst="rect">
            <a:avLst/>
          </a:prstGeom>
        </p:spPr>
      </p:pic>
      <p:sp>
        <p:nvSpPr>
          <p:cNvPr id="7" name="6 - Ορθογώνιο"/>
          <p:cNvSpPr/>
          <p:nvPr/>
        </p:nvSpPr>
        <p:spPr>
          <a:xfrm>
            <a:off x="1214414" y="3357562"/>
            <a:ext cx="3552512" cy="553998"/>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3000" b="1" cap="none" spc="0" dirty="0" smtClean="0">
                <a:ln>
                  <a:prstDash val="solid"/>
                </a:ln>
                <a:effectLst>
                  <a:outerShdw blurRad="88000" dist="50800" dir="5040000" algn="tl">
                    <a:schemeClr val="accent4">
                      <a:tint val="80000"/>
                      <a:satMod val="250000"/>
                      <a:alpha val="45000"/>
                    </a:schemeClr>
                  </a:outerShdw>
                </a:effectLst>
              </a:rPr>
              <a:t>Παρατηρ</a:t>
            </a:r>
            <a:r>
              <a:rPr lang="el-GR" sz="3000" b="1" dirty="0" smtClean="0">
                <a:ln>
                  <a:prstDash val="solid"/>
                </a:ln>
                <a:effectLst>
                  <a:outerShdw blurRad="88000" dist="50800" dir="5040000" algn="tl">
                    <a:schemeClr val="accent4">
                      <a:tint val="80000"/>
                      <a:satMod val="250000"/>
                      <a:alpha val="45000"/>
                    </a:schemeClr>
                  </a:outerShdw>
                </a:effectLst>
              </a:rPr>
              <a:t>η</a:t>
            </a:r>
            <a:r>
              <a:rPr lang="el-GR" sz="3000" b="1" cap="none" spc="0" dirty="0" smtClean="0">
                <a:ln>
                  <a:prstDash val="solid"/>
                </a:ln>
                <a:effectLst>
                  <a:outerShdw blurRad="88000" dist="50800" dir="5040000" algn="tl">
                    <a:schemeClr val="accent4">
                      <a:tint val="80000"/>
                      <a:satMod val="250000"/>
                      <a:alpha val="45000"/>
                    </a:schemeClr>
                  </a:outerShdw>
                </a:effectLst>
              </a:rPr>
              <a:t>τικότητα</a:t>
            </a:r>
            <a:endParaRPr lang="el-GR" sz="3000" b="1" cap="none" spc="0" dirty="0">
              <a:ln>
                <a:prstDash val="solid"/>
              </a:ln>
              <a:effectLst>
                <a:outerShdw blurRad="88000" dist="50800" dir="5040000" algn="tl">
                  <a:schemeClr val="accent4">
                    <a:tint val="80000"/>
                    <a:satMod val="250000"/>
                    <a:alpha val="45000"/>
                  </a:schemeClr>
                </a:outerShdw>
              </a:effectLst>
            </a:endParaRPr>
          </a:p>
        </p:txBody>
      </p:sp>
      <p:sp>
        <p:nvSpPr>
          <p:cNvPr id="8" name="7 - Ορθογώνιο"/>
          <p:cNvSpPr/>
          <p:nvPr/>
        </p:nvSpPr>
        <p:spPr>
          <a:xfrm>
            <a:off x="1142976" y="4000504"/>
            <a:ext cx="4643454" cy="1323439"/>
          </a:xfrm>
          <a:prstGeom prst="rect">
            <a:avLst/>
          </a:prstGeom>
        </p:spPr>
        <p:txBody>
          <a:bodyPr wrap="square">
            <a:spAutoFit/>
          </a:bodyPr>
          <a:lstStyle/>
          <a:p>
            <a:pPr>
              <a:buFont typeface="Arial" pitchFamily="34" charset="0"/>
              <a:buChar char="•"/>
            </a:pPr>
            <a:r>
              <a:rPr lang="el-GR" sz="1600" i="1" dirty="0"/>
              <a:t>Παρατηρητικότητα είναι η ευχέρεια (ικανότητα που προκύπτει με φυσικότητα, χωρίς πίεση) του να εστιάζει κανείς στο σημείο του ενδιαφέροντος. Στην ουσία είναι δεξιότητα, που είτε είναι εγγενής είτε </a:t>
            </a:r>
            <a:r>
              <a:rPr lang="el-GR" sz="1600" i="1" dirty="0" smtClean="0"/>
              <a:t>αποκτάται.</a:t>
            </a:r>
            <a:endParaRPr lang="el-GR" sz="1600" i="1" dirty="0"/>
          </a:p>
        </p:txBody>
      </p:sp>
      <p:sp>
        <p:nvSpPr>
          <p:cNvPr id="9" name="8 - Ορθογώνιο"/>
          <p:cNvSpPr/>
          <p:nvPr/>
        </p:nvSpPr>
        <p:spPr>
          <a:xfrm>
            <a:off x="1142976" y="5286388"/>
            <a:ext cx="4572000" cy="1354217"/>
          </a:xfrm>
          <a:prstGeom prst="rect">
            <a:avLst/>
          </a:prstGeom>
        </p:spPr>
        <p:txBody>
          <a:bodyPr>
            <a:spAutoFit/>
          </a:bodyPr>
          <a:lstStyle/>
          <a:p>
            <a:r>
              <a:rPr lang="el-GR" sz="1600" dirty="0" smtClean="0"/>
              <a:t>Γενικότερα</a:t>
            </a:r>
            <a:r>
              <a:rPr lang="el-GR" sz="1600" dirty="0" smtClean="0"/>
              <a:t>,</a:t>
            </a:r>
            <a:r>
              <a:rPr lang="en-US" sz="1600" dirty="0" smtClean="0"/>
              <a:t> </a:t>
            </a:r>
            <a:r>
              <a:rPr lang="el-GR" sz="1600" dirty="0" smtClean="0"/>
              <a:t>παρατηρητικότητα</a:t>
            </a:r>
            <a:r>
              <a:rPr lang="el-GR" sz="1600" dirty="0"/>
              <a:t> είναι η ικανότητα στη συγκέντρωση της </a:t>
            </a:r>
            <a:r>
              <a:rPr lang="el-GR" sz="1600" dirty="0" smtClean="0"/>
              <a:t>ενσυνείδητης προσοχής </a:t>
            </a:r>
            <a:r>
              <a:rPr lang="el-GR" sz="1600" dirty="0"/>
              <a:t>των </a:t>
            </a:r>
            <a:r>
              <a:rPr lang="el-GR" sz="1600" dirty="0" smtClean="0"/>
              <a:t>αισθήσεων</a:t>
            </a:r>
            <a:r>
              <a:rPr lang="el-GR" sz="1600" dirty="0"/>
              <a:t> σε διάφορα αντικείμενα ή γεγονότα χωρίς να χάνεται η ενσυνείδητη επαφή με το υπόλοιπο περιβάλλον</a:t>
            </a:r>
            <a:r>
              <a:rPr lang="el-GR" dirty="0"/>
              <a:t>.</a:t>
            </a:r>
          </a:p>
        </p:txBody>
      </p:sp>
      <p:pic>
        <p:nvPicPr>
          <p:cNvPr id="10" name="9 - Εικόνα" descr="744px-Aufmerksam_Betrachten-1-.jpg"/>
          <p:cNvPicPr>
            <a:picLocks noChangeAspect="1"/>
          </p:cNvPicPr>
          <p:nvPr/>
        </p:nvPicPr>
        <p:blipFill>
          <a:blip r:embed="rId3"/>
          <a:stretch>
            <a:fillRect/>
          </a:stretch>
        </p:blipFill>
        <p:spPr>
          <a:xfrm>
            <a:off x="6072198" y="4500570"/>
            <a:ext cx="2484468" cy="200026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143108" y="0"/>
            <a:ext cx="4207690"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5400" b="1" i="1" cap="none" spc="0" dirty="0" smtClean="0">
                <a:ln>
                  <a:prstDash val="solid"/>
                </a:ln>
                <a:effectLst>
                  <a:outerShdw blurRad="88000" dist="50800" dir="5040000" algn="tl">
                    <a:schemeClr val="accent4">
                      <a:tint val="80000"/>
                      <a:satMod val="250000"/>
                      <a:alpha val="45000"/>
                    </a:schemeClr>
                  </a:outerShdw>
                </a:effectLst>
              </a:rPr>
              <a:t>Βιβλιογραφία</a:t>
            </a:r>
            <a:endParaRPr lang="el-GR" sz="5400" b="1" i="1" cap="none" spc="0" dirty="0">
              <a:ln>
                <a:prstDash val="solid"/>
              </a:ln>
              <a:effectLst>
                <a:outerShdw blurRad="88000" dist="50800" dir="5040000" algn="tl">
                  <a:schemeClr val="accent4">
                    <a:tint val="80000"/>
                    <a:satMod val="250000"/>
                    <a:alpha val="45000"/>
                  </a:schemeClr>
                </a:outerShdw>
              </a:effectLst>
            </a:endParaRPr>
          </a:p>
        </p:txBody>
      </p:sp>
      <p:sp>
        <p:nvSpPr>
          <p:cNvPr id="5" name="4 - Ορθογώνιο"/>
          <p:cNvSpPr/>
          <p:nvPr/>
        </p:nvSpPr>
        <p:spPr>
          <a:xfrm>
            <a:off x="1000100" y="2428868"/>
            <a:ext cx="7643866" cy="646331"/>
          </a:xfrm>
          <a:prstGeom prst="rect">
            <a:avLst/>
          </a:prstGeom>
        </p:spPr>
        <p:txBody>
          <a:bodyPr wrap="square">
            <a:spAutoFit/>
          </a:bodyPr>
          <a:lstStyle/>
          <a:p>
            <a:pPr>
              <a:buFont typeface="Arial" pitchFamily="34" charset="0"/>
              <a:buChar char="•"/>
            </a:pPr>
            <a:r>
              <a:rPr lang="en-US" u="sng" dirty="0">
                <a:hlinkClick r:id="rId2"/>
              </a:rPr>
              <a:t>h</a:t>
            </a:r>
            <a:r>
              <a:rPr lang="en-US" u="sng" dirty="0" smtClean="0">
                <a:hlinkClick r:id="rId2"/>
              </a:rPr>
              <a:t>ttp</a:t>
            </a:r>
            <a:r>
              <a:rPr lang="en-US" u="sng" dirty="0">
                <a:hlinkClick r:id="rId2"/>
              </a:rPr>
              <a:t>://digitalschool-admin.minedu.gov.gr/modules/ebook/show.php/DSGYM-A103/369/2468,9433/</a:t>
            </a:r>
            <a:endParaRPr lang="el-GR" dirty="0"/>
          </a:p>
        </p:txBody>
      </p:sp>
      <p:sp>
        <p:nvSpPr>
          <p:cNvPr id="6" name="5 - TextBox"/>
          <p:cNvSpPr txBox="1"/>
          <p:nvPr/>
        </p:nvSpPr>
        <p:spPr>
          <a:xfrm>
            <a:off x="3214678" y="2714620"/>
            <a:ext cx="1928826" cy="338554"/>
          </a:xfrm>
          <a:prstGeom prst="rect">
            <a:avLst/>
          </a:prstGeom>
          <a:noFill/>
        </p:spPr>
        <p:txBody>
          <a:bodyPr wrap="square" rtlCol="0">
            <a:spAutoFit/>
          </a:bodyPr>
          <a:lstStyle/>
          <a:p>
            <a:pPr algn="ctr"/>
            <a:r>
              <a:rPr lang="el-GR" sz="1400" i="1" dirty="0" smtClean="0"/>
              <a:t>(Αντανακλαστικά</a:t>
            </a:r>
            <a:r>
              <a:rPr lang="el-GR" sz="1600" i="1" dirty="0" smtClean="0"/>
              <a:t>)</a:t>
            </a:r>
            <a:endParaRPr lang="el-GR" sz="1600" i="1" dirty="0"/>
          </a:p>
        </p:txBody>
      </p:sp>
      <p:sp>
        <p:nvSpPr>
          <p:cNvPr id="7" name="6 - Ορθογώνιο"/>
          <p:cNvSpPr/>
          <p:nvPr/>
        </p:nvSpPr>
        <p:spPr>
          <a:xfrm>
            <a:off x="1000100" y="3071810"/>
            <a:ext cx="8143900" cy="615553"/>
          </a:xfrm>
          <a:prstGeom prst="rect">
            <a:avLst/>
          </a:prstGeom>
        </p:spPr>
        <p:txBody>
          <a:bodyPr wrap="square">
            <a:spAutoFit/>
          </a:bodyPr>
          <a:lstStyle/>
          <a:p>
            <a:pPr>
              <a:buFont typeface="Arial" pitchFamily="34" charset="0"/>
              <a:buChar char="•"/>
            </a:pPr>
            <a:r>
              <a:rPr lang="en-US" u="sng" dirty="0">
                <a:hlinkClick r:id="rId3"/>
              </a:rPr>
              <a:t>http://el.wikipedia.org/wiki/%</a:t>
            </a:r>
            <a:r>
              <a:rPr lang="en-US" sz="1600" u="sng" dirty="0" smtClean="0">
                <a:hlinkClick r:id="rId3"/>
              </a:rPr>
              <a:t>CE%A0%CE%B1%CF%81%CE%B1%CF%84%CE%B7%CF%81%CE%B7%CF%84%CE%B9%CE%BA%CF%8C%CF%84%CE%B7%CF%84%CE%B1</a:t>
            </a:r>
            <a:r>
              <a:rPr lang="en-US" sz="1600" u="sng" dirty="0" smtClean="0"/>
              <a:t> </a:t>
            </a:r>
            <a:r>
              <a:rPr lang="el-GR" sz="1600" u="sng" dirty="0" smtClean="0"/>
              <a:t>(1)</a:t>
            </a:r>
            <a:endParaRPr lang="el-GR" sz="1600" dirty="0"/>
          </a:p>
        </p:txBody>
      </p:sp>
      <p:sp>
        <p:nvSpPr>
          <p:cNvPr id="8" name="7 - Ορθογώνιο"/>
          <p:cNvSpPr/>
          <p:nvPr/>
        </p:nvSpPr>
        <p:spPr>
          <a:xfrm>
            <a:off x="1000100" y="3786190"/>
            <a:ext cx="8143900" cy="830997"/>
          </a:xfrm>
          <a:prstGeom prst="rect">
            <a:avLst/>
          </a:prstGeom>
        </p:spPr>
        <p:txBody>
          <a:bodyPr wrap="square">
            <a:spAutoFit/>
          </a:bodyPr>
          <a:lstStyle/>
          <a:p>
            <a:pPr>
              <a:buFont typeface="Arial" pitchFamily="34" charset="0"/>
              <a:buChar char="•"/>
            </a:pPr>
            <a:r>
              <a:rPr lang="en-US" sz="1600" u="sng" dirty="0">
                <a:hlinkClick r:id="rId4"/>
              </a:rPr>
              <a:t>http://el.wikipedia.org/wiki/%CE%A3%CF%85%CE%B6%CE%AE%CF%84%CE%B7%CF%83%CE%B7:%</a:t>
            </a:r>
            <a:r>
              <a:rPr lang="en-US" sz="1600" u="sng" dirty="0" smtClean="0">
                <a:hlinkClick r:id="rId4"/>
              </a:rPr>
              <a:t>CE%A0%CE%B1%CF%81%CE%B1%CF%84%CE%B7%CF%81%CE%B7%CF%84%CE%B9%CE%BA%CF%8C%CF%84%CE%B7%CF%84%CE%B1</a:t>
            </a:r>
            <a:r>
              <a:rPr lang="el-GR" sz="1600" u="sng" dirty="0" smtClean="0"/>
              <a:t> </a:t>
            </a:r>
            <a:r>
              <a:rPr lang="el-GR" sz="1400" u="sng" dirty="0" smtClean="0"/>
              <a:t>(2)=</a:t>
            </a:r>
            <a:r>
              <a:rPr lang="el-GR" sz="1400" u="sng" dirty="0"/>
              <a:t>&gt;</a:t>
            </a:r>
            <a:r>
              <a:rPr lang="en-US" sz="1400" dirty="0" smtClean="0"/>
              <a:t> </a:t>
            </a:r>
            <a:r>
              <a:rPr lang="en-US" sz="1400" i="1" dirty="0" smtClean="0"/>
              <a:t>(</a:t>
            </a:r>
            <a:r>
              <a:rPr lang="el-GR" sz="1400" i="1" dirty="0" smtClean="0"/>
              <a:t>Παρατηρητικότητα </a:t>
            </a:r>
            <a:r>
              <a:rPr lang="el-GR" sz="1400" i="1" dirty="0" smtClean="0"/>
              <a:t>1,2)</a:t>
            </a:r>
            <a:endParaRPr lang="el-GR" sz="1400" i="1" dirty="0"/>
          </a:p>
        </p:txBody>
      </p:sp>
      <p:sp>
        <p:nvSpPr>
          <p:cNvPr id="10" name="9 - Ορθογώνιο"/>
          <p:cNvSpPr/>
          <p:nvPr/>
        </p:nvSpPr>
        <p:spPr>
          <a:xfrm>
            <a:off x="1000100" y="1785926"/>
            <a:ext cx="6143668" cy="646331"/>
          </a:xfrm>
          <a:prstGeom prst="rect">
            <a:avLst/>
          </a:prstGeom>
        </p:spPr>
        <p:txBody>
          <a:bodyPr wrap="square">
            <a:spAutoFit/>
          </a:bodyPr>
          <a:lstStyle/>
          <a:p>
            <a:pPr>
              <a:buFont typeface="Arial" pitchFamily="34" charset="0"/>
              <a:buChar char="•"/>
            </a:pPr>
            <a:r>
              <a:rPr lang="en-US" dirty="0" smtClean="0">
                <a:hlinkClick r:id="rId5"/>
              </a:rPr>
              <a:t>http://thanos713.webnode.gr/products/xronos-antidrasis-apostasi-asfaleias/</a:t>
            </a:r>
            <a:r>
              <a:rPr lang="el-GR" dirty="0" smtClean="0"/>
              <a:t> </a:t>
            </a:r>
            <a:r>
              <a:rPr lang="el-GR" sz="1400" i="1" dirty="0" smtClean="0"/>
              <a:t>(Αλκοόλ και Οδήγηση) </a:t>
            </a:r>
          </a:p>
        </p:txBody>
      </p:sp>
      <p:sp>
        <p:nvSpPr>
          <p:cNvPr id="9" name="8 - Ορθογώνιο"/>
          <p:cNvSpPr/>
          <p:nvPr/>
        </p:nvSpPr>
        <p:spPr>
          <a:xfrm>
            <a:off x="1000100" y="785794"/>
            <a:ext cx="7774949" cy="369332"/>
          </a:xfrm>
          <a:prstGeom prst="rect">
            <a:avLst/>
          </a:prstGeom>
        </p:spPr>
        <p:txBody>
          <a:bodyPr wrap="none">
            <a:spAutoFit/>
          </a:bodyPr>
          <a:lstStyle/>
          <a:p>
            <a:pPr>
              <a:buFont typeface="Arial" pitchFamily="34" charset="0"/>
              <a:buChar char="•"/>
            </a:pPr>
            <a:r>
              <a:rPr lang="en-US" dirty="0" smtClean="0">
                <a:hlinkClick r:id="rId6"/>
              </a:rPr>
              <a:t>http://www.slideshare.net/cgotzar/ss-2145558</a:t>
            </a:r>
            <a:r>
              <a:rPr lang="en-US" dirty="0" smtClean="0"/>
              <a:t> </a:t>
            </a:r>
            <a:r>
              <a:rPr lang="en-US" sz="1400" i="1" dirty="0" smtClean="0"/>
              <a:t>(</a:t>
            </a:r>
            <a:r>
              <a:rPr lang="el-GR" sz="1400" i="1" dirty="0" smtClean="0"/>
              <a:t>Χρόνος </a:t>
            </a:r>
            <a:r>
              <a:rPr lang="el-GR" sz="1400" i="1" dirty="0" smtClean="0"/>
              <a:t>Αντίδρασης,</a:t>
            </a:r>
            <a:r>
              <a:rPr lang="en-US" sz="1400" i="1" dirty="0" smtClean="0"/>
              <a:t> </a:t>
            </a:r>
            <a:r>
              <a:rPr lang="el-GR" sz="1400" i="1" dirty="0" smtClean="0"/>
              <a:t>Ταχύτητα </a:t>
            </a:r>
            <a:r>
              <a:rPr lang="el-GR" sz="1400" i="1" dirty="0" smtClean="0"/>
              <a:t>Αντίδρασης</a:t>
            </a:r>
            <a:r>
              <a:rPr lang="el-GR" dirty="0" smtClean="0"/>
              <a:t>)</a:t>
            </a:r>
            <a:endParaRPr lang="el-GR" dirty="0"/>
          </a:p>
        </p:txBody>
      </p:sp>
      <p:sp>
        <p:nvSpPr>
          <p:cNvPr id="11" name="10 - Ορθογώνιο"/>
          <p:cNvSpPr/>
          <p:nvPr/>
        </p:nvSpPr>
        <p:spPr>
          <a:xfrm>
            <a:off x="1000100" y="1142984"/>
            <a:ext cx="8143900" cy="646331"/>
          </a:xfrm>
          <a:prstGeom prst="rect">
            <a:avLst/>
          </a:prstGeom>
        </p:spPr>
        <p:txBody>
          <a:bodyPr wrap="square">
            <a:spAutoFit/>
          </a:bodyPr>
          <a:lstStyle/>
          <a:p>
            <a:pPr>
              <a:buFont typeface="Arial" pitchFamily="34" charset="0"/>
              <a:buChar char="•"/>
            </a:pPr>
            <a:r>
              <a:rPr lang="en-US" dirty="0" smtClean="0">
                <a:hlinkClick r:id="rId7"/>
              </a:rPr>
              <a:t>http://el.wikipedia.org/wiki/%CE%9F%CE%B4%CE%B9%CE%BA%CE%AE_%CE%B1%CF%83%CF%86%CE%AC%CE%BB%CE%B5%CE%B9%CE%B1</a:t>
            </a:r>
            <a:r>
              <a:rPr lang="el-GR" dirty="0" smtClean="0"/>
              <a:t>  </a:t>
            </a:r>
            <a:r>
              <a:rPr lang="el-GR" sz="1400" i="1" dirty="0" smtClean="0"/>
              <a:t>(οδική ασφάλεια )</a:t>
            </a:r>
            <a:endParaRPr lang="el-GR" sz="1400"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394</TotalTime>
  <Words>551</Words>
  <Application>Microsoft Office PowerPoint</Application>
  <PresentationFormat>Προβολή στην οθόνη (4:3)</PresentationFormat>
  <Paragraphs>56</Paragraphs>
  <Slides>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Ηλιοστάσιο</vt:lpstr>
      <vt:lpstr>Διαφάνεια 1</vt:lpstr>
      <vt:lpstr>Διαφάνεια 2</vt:lpstr>
      <vt:lpstr>Διαφάνεια 3</vt:lpstr>
      <vt:lpstr>Διαφάνεια 4</vt:lpstr>
      <vt:lpstr>Διαφάνεια 5</vt:lpstr>
      <vt:lpstr>Διαφάνεια 6</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Mata</dc:creator>
  <cp:lastModifiedBy>user</cp:lastModifiedBy>
  <cp:revision>31</cp:revision>
  <dcterms:created xsi:type="dcterms:W3CDTF">2013-04-08T16:51:19Z</dcterms:created>
  <dcterms:modified xsi:type="dcterms:W3CDTF">2013-06-09T14:46:57Z</dcterms:modified>
</cp:coreProperties>
</file>